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3.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docProps/core.xml" ContentType="application/vnd.openxmlformats-package.core-properties+xml"/>
  <Default Extension="rels" ContentType="application/vnd.openxmlformats-package.relationships+xml"/>
  <Override PartName="/ppt/handoutMasters/handoutMaster1.xml" ContentType="application/vnd.openxmlformats-officedocument.presentationml.handoutMaster+xml"/>
  <Override PartName="/ppt/slides/slide6.xml" ContentType="application/vnd.openxmlformats-officedocument.presentationml.slide+xml"/>
  <Default Extension="pict" ContentType="image/pict"/>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13"/>
  </p:notesMasterIdLst>
  <p:handoutMasterIdLst>
    <p:handoutMasterId r:id="rId14"/>
  </p:handoutMasterIdLst>
  <p:sldIdLst>
    <p:sldId id="302" r:id="rId2"/>
    <p:sldId id="308" r:id="rId3"/>
    <p:sldId id="328" r:id="rId4"/>
    <p:sldId id="331" r:id="rId5"/>
    <p:sldId id="332" r:id="rId6"/>
    <p:sldId id="333" r:id="rId7"/>
    <p:sldId id="337" r:id="rId8"/>
    <p:sldId id="338" r:id="rId9"/>
    <p:sldId id="339" r:id="rId10"/>
    <p:sldId id="335" r:id="rId11"/>
    <p:sldId id="281"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clrMru>
    <a:srgbClr val="EB85F6"/>
    <a:srgbClr val="141E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Objects="1">
      <p:cViewPr varScale="1">
        <p:scale>
          <a:sx n="148" d="100"/>
          <a:sy n="148" d="100"/>
        </p:scale>
        <p:origin x="-11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handoutMaster" Target="handoutMasters/handoutMaster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1B9ADB55-5F8A-CC47-BBFA-F0405937DCD4}" type="datetime1">
              <a:rPr lang="en-US"/>
              <a:pPr>
                <a:defRPr/>
              </a:pPr>
              <a:t>6/29/11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1367D1F2-79FE-4548-B86A-281B88DACA3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8740BA7E-A7B4-FE40-89DE-373CF8594E3D}" type="datetime1">
              <a:rPr lang="en-US"/>
              <a:pPr>
                <a:defRPr/>
              </a:pPr>
              <a:t>6/29/11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64F9F138-F697-2742-93EB-436BD649FF5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ＭＳ Ｐゴシック" pitchFamily="2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111" charset="-128"/>
              <a:cs typeface="ＭＳ Ｐゴシック" pitchFamily="-111"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C44EDA71-FD9C-FC4C-BEB8-EDD4FBAAE05F}" type="slidenum">
              <a:rPr lang="en-US">
                <a:latin typeface="Calibri" pitchFamily="-111" charset="0"/>
                <a:ea typeface="ＭＳ Ｐゴシック" pitchFamily="-111" charset="-128"/>
                <a:cs typeface="ＭＳ Ｐゴシック" pitchFamily="-111" charset="-128"/>
              </a:rPr>
              <a:pPr/>
              <a:t>11</a:t>
            </a:fld>
            <a:endParaRPr lang="en-US">
              <a:latin typeface="Calibri"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Footer Placeholder 16"/>
          <p:cNvSpPr>
            <a:spLocks noGrp="1"/>
          </p:cNvSpPr>
          <p:nvPr>
            <p:ph type="ftr" sz="quarter" idx="10"/>
          </p:nvPr>
        </p:nvSpPr>
        <p:spPr>
          <a:xfrm>
            <a:off x="914400" y="6416675"/>
            <a:ext cx="2667000" cy="365125"/>
          </a:xfrm>
          <a:prstGeom prst="rect">
            <a:avLst/>
          </a:prstGeom>
        </p:spPr>
        <p:txBody>
          <a:bodyPr vert="horz" wrap="square" lIns="91440" tIns="45720" rIns="91440" bIns="45720" numCol="1" anchor="t" anchorCtr="0" compatLnSpc="1">
            <a:prstTxWarp prst="textNoShape">
              <a:avLst/>
            </a:prstTxWarp>
          </a:bodyPr>
          <a:lstStyle>
            <a:lvl1pPr>
              <a:defRPr dirty="0" smtClean="0">
                <a:solidFill>
                  <a:srgbClr val="0D5A50"/>
                </a:solidFill>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16" name="Slide Number Placeholder 28"/>
          <p:cNvSpPr>
            <a:spLocks noGrp="1"/>
          </p:cNvSpPr>
          <p:nvPr>
            <p:ph type="sldNum" sz="quarter" idx="11"/>
          </p:nvPr>
        </p:nvSpPr>
        <p:spPr/>
        <p:txBody>
          <a:bodyPr/>
          <a:lstStyle>
            <a:lvl1pPr>
              <a:defRPr smtClean="0">
                <a:solidFill>
                  <a:srgbClr val="0D5A50"/>
                </a:solidFill>
              </a:defRPr>
            </a:lvl1pPr>
          </a:lstStyle>
          <a:p>
            <a:pPr>
              <a:defRPr/>
            </a:pPr>
            <a:fld id="{8C90DEE1-BBDB-6442-8FE8-621E82CAE48D}" type="slidenum">
              <a:rPr lang="en-US"/>
              <a:pPr>
                <a:defRPr/>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6" name="Slide Number Placeholder 5"/>
          <p:cNvSpPr>
            <a:spLocks noGrp="1"/>
          </p:cNvSpPr>
          <p:nvPr>
            <p:ph type="sldNum" sz="quarter" idx="12"/>
          </p:nvPr>
        </p:nvSpPr>
        <p:spPr/>
        <p:txBody>
          <a:bodyPr/>
          <a:lstStyle>
            <a:lvl1pPr>
              <a:defRPr/>
            </a:lvl1pPr>
          </a:lstStyle>
          <a:p>
            <a:pPr>
              <a:defRPr/>
            </a:pPr>
            <a:fld id="{4D986C25-C103-BF4E-92E3-DEF8988D7E3D}"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6" name="Slide Number Placeholder 5"/>
          <p:cNvSpPr>
            <a:spLocks noGrp="1"/>
          </p:cNvSpPr>
          <p:nvPr>
            <p:ph type="sldNum" sz="quarter" idx="12"/>
          </p:nvPr>
        </p:nvSpPr>
        <p:spPr/>
        <p:txBody>
          <a:bodyPr/>
          <a:lstStyle>
            <a:lvl1pPr>
              <a:defRPr/>
            </a:lvl1pPr>
          </a:lstStyle>
          <a:p>
            <a:pPr>
              <a:defRPr/>
            </a:pPr>
            <a:fld id="{E50269F9-DB96-C340-B5B5-3181FE581BC6}"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55600" y="6373813"/>
            <a:ext cx="5562600" cy="365125"/>
          </a:xfrm>
          <a:prstGeom prst="rect">
            <a:avLst/>
          </a:prstGeom>
        </p:spPr>
        <p:txBody>
          <a:bodyPr vert="horz" wrap="square" lIns="91440" tIns="45720" rIns="91440" bIns="45720" numCol="1" anchor="t" anchorCtr="0" compatLnSpc="1">
            <a:prstTxWarp prst="textNoShape">
              <a:avLst/>
            </a:prstTxWarp>
          </a:bodyPr>
          <a:lstStyle>
            <a:lvl1pPr>
              <a:defRPr dirty="0" smtClean="0">
                <a:solidFill>
                  <a:srgbClr val="0D5A50"/>
                </a:solidFill>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5" name="Slide Number Placeholder 5"/>
          <p:cNvSpPr>
            <a:spLocks noGrp="1"/>
          </p:cNvSpPr>
          <p:nvPr>
            <p:ph type="sldNum" sz="quarter" idx="11"/>
          </p:nvPr>
        </p:nvSpPr>
        <p:spPr>
          <a:xfrm>
            <a:off x="8229600" y="6373813"/>
            <a:ext cx="609600" cy="365125"/>
          </a:xfrm>
        </p:spPr>
        <p:txBody>
          <a:bodyPr/>
          <a:lstStyle>
            <a:lvl1pPr>
              <a:defRPr sz="1800" smtClean="0">
                <a:solidFill>
                  <a:srgbClr val="0D5A50"/>
                </a:solidFill>
              </a:defRPr>
            </a:lvl1pPr>
          </a:lstStyle>
          <a:p>
            <a:pPr>
              <a:defRPr/>
            </a:pPr>
            <a:fld id="{B287D5B1-E8AE-9742-AAC9-23F255B7EF76}" type="slidenum">
              <a:rPr lang="en-US"/>
              <a:pPr>
                <a:defRPr/>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27" name="Slide Number Placeholder 5"/>
          <p:cNvSpPr>
            <a:spLocks noGrp="1"/>
          </p:cNvSpPr>
          <p:nvPr>
            <p:ph type="sldNum" sz="quarter" idx="12"/>
          </p:nvPr>
        </p:nvSpPr>
        <p:spPr/>
        <p:txBody>
          <a:bodyPr/>
          <a:lstStyle>
            <a:lvl1pPr>
              <a:defRPr/>
            </a:lvl1pPr>
          </a:lstStyle>
          <a:p>
            <a:pPr>
              <a:defRPr/>
            </a:pPr>
            <a:fld id="{99CFB79B-1B87-9F4A-9004-D818E9B37811}"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7" name="Slide Number Placeholder 6"/>
          <p:cNvSpPr>
            <a:spLocks noGrp="1"/>
          </p:cNvSpPr>
          <p:nvPr>
            <p:ph type="sldNum" sz="quarter" idx="12"/>
          </p:nvPr>
        </p:nvSpPr>
        <p:spPr/>
        <p:txBody>
          <a:bodyPr/>
          <a:lstStyle>
            <a:lvl1pPr>
              <a:defRPr/>
            </a:lvl1pPr>
          </a:lstStyle>
          <a:p>
            <a:pPr>
              <a:defRPr/>
            </a:pPr>
            <a:fld id="{99B049C9-6265-4F4F-83F4-0B544F8C1ADF}"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19" name="Slide Number Placeholder 8"/>
          <p:cNvSpPr>
            <a:spLocks noGrp="1"/>
          </p:cNvSpPr>
          <p:nvPr>
            <p:ph type="sldNum" sz="quarter" idx="12"/>
          </p:nvPr>
        </p:nvSpPr>
        <p:spPr/>
        <p:txBody>
          <a:bodyPr/>
          <a:lstStyle>
            <a:lvl1pPr>
              <a:defRPr/>
            </a:lvl1pPr>
          </a:lstStyle>
          <a:p>
            <a:pPr>
              <a:defRPr/>
            </a:pPr>
            <a:fld id="{DD16A6BA-FE49-494D-A83B-AFF7EEDCBB79}"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5" name="Slide Number Placeholder 4"/>
          <p:cNvSpPr>
            <a:spLocks noGrp="1"/>
          </p:cNvSpPr>
          <p:nvPr>
            <p:ph type="sldNum" sz="quarter" idx="12"/>
          </p:nvPr>
        </p:nvSpPr>
        <p:spPr/>
        <p:txBody>
          <a:bodyPr/>
          <a:lstStyle>
            <a:lvl1pPr>
              <a:defRPr/>
            </a:lvl1pPr>
          </a:lstStyle>
          <a:p>
            <a:pPr>
              <a:defRPr/>
            </a:pPr>
            <a:fld id="{AEA3FCF1-AD1C-1A4D-81A0-905AF687B948}"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4" name="Slide Number Placeholder 3"/>
          <p:cNvSpPr>
            <a:spLocks noGrp="1"/>
          </p:cNvSpPr>
          <p:nvPr>
            <p:ph type="sldNum" sz="quarter" idx="12"/>
          </p:nvPr>
        </p:nvSpPr>
        <p:spPr/>
        <p:txBody>
          <a:bodyPr/>
          <a:lstStyle>
            <a:lvl1pPr>
              <a:defRPr/>
            </a:lvl1pPr>
          </a:lstStyle>
          <a:p>
            <a:pPr>
              <a:defRPr/>
            </a:pPr>
            <a:fld id="{68FDC17E-C3AD-6C46-B2B7-D408F98E0395}"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7" name="Slide Number Placeholder 6"/>
          <p:cNvSpPr>
            <a:spLocks noGrp="1"/>
          </p:cNvSpPr>
          <p:nvPr>
            <p:ph type="sldNum" sz="quarter" idx="12"/>
          </p:nvPr>
        </p:nvSpPr>
        <p:spPr/>
        <p:txBody>
          <a:bodyPr/>
          <a:lstStyle>
            <a:lvl1pPr>
              <a:defRPr/>
            </a:lvl1pPr>
          </a:lstStyle>
          <a:p>
            <a:pPr>
              <a:defRPr/>
            </a:pPr>
            <a:fld id="{C04B79F7-5272-8647-852E-9D7F4CEDF014}"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109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32551" y="1443715"/>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69186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109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32551" y="1443715"/>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69186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10945" y="1302240"/>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32551" y="1443714"/>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691865"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851006FC-2A9C-2E47-8F58-85CBA4F2DDC1}"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1000">
              <a:schemeClr val="tx1"/>
            </a:gs>
            <a:gs pos="100000">
              <a:schemeClr val="accent1">
                <a:lumMod val="60000"/>
                <a:lumOff val="4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5600" y="223838"/>
            <a:ext cx="8483600" cy="690562"/>
          </a:xfrm>
          <a:prstGeom prst="rect">
            <a:avLst/>
          </a:prstGeom>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12"/>
          <p:cNvSpPr>
            <a:spLocks noGrp="1"/>
          </p:cNvSpPr>
          <p:nvPr>
            <p:ph type="body" idx="1"/>
          </p:nvPr>
        </p:nvSpPr>
        <p:spPr bwMode="auto">
          <a:xfrm>
            <a:off x="355600" y="1143000"/>
            <a:ext cx="8483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8077200" y="6373813"/>
            <a:ext cx="609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itchFamily="29" charset="0"/>
                <a:ea typeface="ＭＳ Ｐゴシック" pitchFamily="29" charset="-128"/>
                <a:cs typeface="ＭＳ Ｐゴシック" pitchFamily="29" charset="-128"/>
              </a:defRPr>
            </a:lvl1pPr>
          </a:lstStyle>
          <a:p>
            <a:pPr>
              <a:defRPr/>
            </a:pPr>
            <a:fld id="{0C87F44D-3227-514E-B0CB-38C2D1DD0F9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ransition spd="med"/>
  <p:hf hdr="0" dt="0"/>
  <p:txStyles>
    <p:titleStyle>
      <a:lvl1pPr algn="ctr" rtl="0" eaLnBrk="0" fontAlgn="base" hangingPunct="0">
        <a:spcBef>
          <a:spcPct val="0"/>
        </a:spcBef>
        <a:spcAft>
          <a:spcPct val="0"/>
        </a:spcAft>
        <a:defRPr sz="4000" kern="1200" spc="-100">
          <a:solidFill>
            <a:srgbClr val="00576E"/>
          </a:solidFill>
          <a:latin typeface="Arial Rounded MT Bold"/>
          <a:ea typeface="ＭＳ Ｐゴシック" pitchFamily="29" charset="-128"/>
          <a:cs typeface="ＭＳ Ｐゴシック" pitchFamily="29" charset="-128"/>
        </a:defRPr>
      </a:lvl1pPr>
      <a:lvl2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2pPr>
      <a:lvl3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3pPr>
      <a:lvl4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4pPr>
      <a:lvl5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5pPr>
      <a:lvl6pPr marL="4572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6pPr>
      <a:lvl7pPr marL="9144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7pPr>
      <a:lvl8pPr marL="13716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8pPr>
      <a:lvl9pPr marL="18288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9pPr>
    </p:titleStyle>
    <p:bodyStyle>
      <a:lvl1pPr marL="411163" indent="-342900" algn="l" rtl="0" eaLnBrk="0" fontAlgn="base" hangingPunct="0">
        <a:spcBef>
          <a:spcPts val="700"/>
        </a:spcBef>
        <a:spcAft>
          <a:spcPct val="0"/>
        </a:spcAft>
        <a:buClr>
          <a:schemeClr val="tx2"/>
        </a:buClr>
        <a:buSzPct val="95000"/>
        <a:buFont typeface="Wingdings" pitchFamily="-111" charset="2"/>
        <a:buChar char=""/>
        <a:defRPr sz="3000" kern="1200">
          <a:solidFill>
            <a:srgbClr val="000090"/>
          </a:solidFill>
          <a:latin typeface="Times New Roman"/>
          <a:ea typeface="ＭＳ Ｐゴシック" pitchFamily="29" charset="-128"/>
          <a:cs typeface="ＭＳ Ｐゴシック" pitchFamily="29" charset="-128"/>
        </a:defRPr>
      </a:lvl1pPr>
      <a:lvl2pPr marL="739775" indent="-285750" algn="l" rtl="0" eaLnBrk="0" fontAlgn="base" hangingPunct="0">
        <a:spcBef>
          <a:spcPct val="20000"/>
        </a:spcBef>
        <a:spcAft>
          <a:spcPct val="0"/>
        </a:spcAft>
        <a:buClr>
          <a:schemeClr val="accent2"/>
        </a:buClr>
        <a:buSzPct val="90000"/>
        <a:buFont typeface="Wingdings" pitchFamily="-111" charset="2"/>
        <a:buChar char=""/>
        <a:defRPr sz="2600" kern="1200">
          <a:solidFill>
            <a:srgbClr val="000090"/>
          </a:solidFill>
          <a:latin typeface="Times New Roman"/>
          <a:ea typeface="ＭＳ Ｐゴシック" pitchFamily="29" charset="-128"/>
          <a:cs typeface="+mn-cs"/>
        </a:defRPr>
      </a:lvl2pPr>
      <a:lvl3pPr marL="995363" indent="-228600" algn="l" rtl="0" eaLnBrk="0" fontAlgn="base" hangingPunct="0">
        <a:spcBef>
          <a:spcPct val="20000"/>
        </a:spcBef>
        <a:spcAft>
          <a:spcPct val="0"/>
        </a:spcAft>
        <a:buClr>
          <a:schemeClr val="accent2"/>
        </a:buClr>
        <a:buFont typeface="Wingdings 2" pitchFamily="-111" charset="2"/>
        <a:buChar char=""/>
        <a:defRPr sz="2400" kern="1200">
          <a:solidFill>
            <a:srgbClr val="000090"/>
          </a:solidFill>
          <a:latin typeface="Times New Roman"/>
          <a:ea typeface="ＭＳ Ｐゴシック" pitchFamily="29" charset="-128"/>
          <a:cs typeface="+mn-cs"/>
        </a:defRPr>
      </a:lvl3pPr>
      <a:lvl4pPr marL="1260475" indent="-228600" algn="l" rtl="0" eaLnBrk="0" fontAlgn="base" hangingPunct="0">
        <a:spcBef>
          <a:spcPct val="20000"/>
        </a:spcBef>
        <a:spcAft>
          <a:spcPct val="0"/>
        </a:spcAft>
        <a:buClr>
          <a:srgbClr val="FEB80A"/>
        </a:buClr>
        <a:buFont typeface="Wingdings 3" pitchFamily="-111" charset="2"/>
        <a:buChar char=""/>
        <a:defRPr sz="2200" kern="1200">
          <a:solidFill>
            <a:srgbClr val="000090"/>
          </a:solidFill>
          <a:latin typeface="Times New Roman"/>
          <a:ea typeface="ＭＳ Ｐゴシック" pitchFamily="29" charset="-128"/>
          <a:cs typeface="+mn-cs"/>
        </a:defRPr>
      </a:lvl4pPr>
      <a:lvl5pPr marL="1481138" indent="-209550" algn="l" rtl="0" eaLnBrk="0" fontAlgn="base" hangingPunct="0">
        <a:spcBef>
          <a:spcPct val="20000"/>
        </a:spcBef>
        <a:spcAft>
          <a:spcPct val="0"/>
        </a:spcAft>
        <a:buClr>
          <a:srgbClr val="FEB80A"/>
        </a:buClr>
        <a:buFont typeface="Wingdings 2" pitchFamily="-111" charset="2"/>
        <a:buChar char=""/>
        <a:defRPr sz="2000" kern="1200">
          <a:solidFill>
            <a:srgbClr val="000090"/>
          </a:solidFill>
          <a:latin typeface="Times New Roman"/>
          <a:ea typeface="ＭＳ Ｐゴシック" pitchFamily="29"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GerryStahl.net" TargetMode="External"/><Relationship Id="rId5"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oleObject" Target="Macintosh%20HD:Users:GStahl2:Desktop:cscl2011%20pdfs:cscl2011workshop.doc!OLE_LINK1"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bwMode="auto">
          <a:noFill/>
          <a:ln>
            <a:miter lim="800000"/>
            <a:headEnd/>
            <a:tailEnd/>
          </a:ln>
        </p:spPr>
        <p:txBody>
          <a:bodyPr/>
          <a:lstStyle/>
          <a:p>
            <a:fld id="{4E1FBB19-AFFB-4841-BECC-43EBCA3162A7}" type="slidenum">
              <a:rPr lang="en-US">
                <a:latin typeface="Corbel" pitchFamily="-111" charset="0"/>
                <a:ea typeface="ＭＳ Ｐゴシック" pitchFamily="-111" charset="-128"/>
                <a:cs typeface="ＭＳ Ｐゴシック" pitchFamily="-111" charset="-128"/>
              </a:rPr>
              <a:pPr/>
              <a:t>1</a:t>
            </a:fld>
            <a:endParaRPr lang="en-US">
              <a:latin typeface="Corbel" pitchFamily="-111" charset="0"/>
              <a:ea typeface="ＭＳ Ｐゴシック" pitchFamily="-111" charset="-128"/>
              <a:cs typeface="ＭＳ Ｐゴシック" pitchFamily="-111" charset="-128"/>
            </a:endParaRPr>
          </a:p>
        </p:txBody>
      </p:sp>
      <p:sp>
        <p:nvSpPr>
          <p:cNvPr id="15363" name="Title 1"/>
          <p:cNvSpPr txBox="1">
            <a:spLocks/>
          </p:cNvSpPr>
          <p:nvPr/>
        </p:nvSpPr>
        <p:spPr bwMode="auto">
          <a:xfrm>
            <a:off x="355600" y="2209800"/>
            <a:ext cx="8610600" cy="2743200"/>
          </a:xfrm>
          <a:prstGeom prst="rect">
            <a:avLst/>
          </a:prstGeom>
          <a:noFill/>
          <a:ln w="9525">
            <a:noFill/>
            <a:miter lim="800000"/>
            <a:headEnd/>
            <a:tailEnd/>
          </a:ln>
        </p:spPr>
        <p:txBody>
          <a:bodyPr>
            <a:prstTxWarp prst="textNoShape">
              <a:avLst/>
            </a:prstTxWarp>
          </a:bodyPr>
          <a:lstStyle/>
          <a:p>
            <a:pPr algn="ctr" hangingPunct="0"/>
            <a:r>
              <a:rPr lang="en-US" sz="4000" b="1" dirty="0" smtClean="0">
                <a:solidFill>
                  <a:schemeClr val="accent6">
                    <a:lumMod val="50000"/>
                  </a:schemeClr>
                </a:solidFill>
              </a:rPr>
              <a:t>“</a:t>
            </a:r>
            <a:r>
              <a:rPr lang="en-US" sz="4000" b="1" dirty="0">
                <a:solidFill>
                  <a:srgbClr val="0D5A50"/>
                </a:solidFill>
              </a:rPr>
              <a:t>A Theoretical Framework</a:t>
            </a:r>
            <a:r>
              <a:rPr lang="en-US" sz="4000" b="1" dirty="0" smtClean="0">
                <a:solidFill>
                  <a:srgbClr val="0D5A50"/>
                </a:solidFill>
              </a:rPr>
              <a:t> </a:t>
            </a:r>
          </a:p>
          <a:p>
            <a:pPr algn="ctr" hangingPunct="0"/>
            <a:r>
              <a:rPr lang="en-US" sz="4000" b="1" dirty="0" smtClean="0">
                <a:solidFill>
                  <a:srgbClr val="0D5A50"/>
                </a:solidFill>
              </a:rPr>
              <a:t>for Multi-vocal Analysis</a:t>
            </a:r>
            <a:r>
              <a:rPr lang="en-US" sz="4000" b="1" dirty="0" smtClean="0">
                <a:solidFill>
                  <a:schemeClr val="accent6">
                    <a:lumMod val="50000"/>
                  </a:schemeClr>
                </a:solidFill>
              </a:rPr>
              <a:t>”</a:t>
            </a:r>
          </a:p>
          <a:p>
            <a:pPr algn="ctr">
              <a:defRPr/>
            </a:pPr>
            <a:endParaRPr lang="en-US" sz="4000" b="1" dirty="0">
              <a:solidFill>
                <a:schemeClr val="accent6">
                  <a:lumMod val="50000"/>
                </a:schemeClr>
              </a:solidFill>
            </a:endParaRPr>
          </a:p>
          <a:p>
            <a:pPr algn="ctr">
              <a:defRPr/>
            </a:pPr>
            <a:r>
              <a:rPr lang="en-US" sz="3200" b="1" dirty="0">
                <a:solidFill>
                  <a:schemeClr val="accent6">
                    <a:lumMod val="50000"/>
                  </a:schemeClr>
                </a:solidFill>
              </a:rPr>
              <a:t>Gerry </a:t>
            </a:r>
            <a:r>
              <a:rPr lang="en-US" sz="3200" b="1" dirty="0" smtClean="0">
                <a:solidFill>
                  <a:schemeClr val="accent6">
                    <a:lumMod val="50000"/>
                  </a:schemeClr>
                </a:solidFill>
              </a:rPr>
              <a:t>Stahl</a:t>
            </a:r>
            <a:endParaRPr lang="en-US" sz="3200" b="1" dirty="0">
              <a:solidFill>
                <a:schemeClr val="accent6">
                  <a:lumMod val="50000"/>
                </a:schemeClr>
              </a:solidFill>
              <a:latin typeface="Arial Rounded MT Bold" pitchFamily="-111" charset="0"/>
            </a:endParaRPr>
          </a:p>
        </p:txBody>
      </p:sp>
      <p:pic>
        <p:nvPicPr>
          <p:cNvPr id="15364" name="Picture 5" descr="cscl2011logo.tiff"/>
          <p:cNvPicPr>
            <a:picLocks noChangeAspect="1"/>
          </p:cNvPicPr>
          <p:nvPr/>
        </p:nvPicPr>
        <p:blipFill>
          <a:blip r:embed="rId2"/>
          <a:srcRect/>
          <a:stretch>
            <a:fillRect/>
          </a:stretch>
        </p:blipFill>
        <p:spPr bwMode="auto">
          <a:xfrm>
            <a:off x="2590800" y="0"/>
            <a:ext cx="3862388" cy="1104900"/>
          </a:xfrm>
          <a:prstGeom prst="rect">
            <a:avLst/>
          </a:prstGeom>
          <a:noFill/>
          <a:ln w="9525">
            <a:noFill/>
            <a:miter lim="800000"/>
            <a:headEnd/>
            <a:tailEnd/>
          </a:ln>
        </p:spPr>
      </p:pic>
      <p:sp>
        <p:nvSpPr>
          <p:cNvPr id="15365" name="Footer Placeholder 7"/>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10</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201613" y="152400"/>
            <a:ext cx="8658225" cy="1143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5. It Takes a Multi-Vocal Village</a:t>
            </a:r>
            <a:endParaRPr lang="en-US" sz="3200" b="1" dirty="0">
              <a:solidFill>
                <a:srgbClr val="0D5A50"/>
              </a:solidFill>
              <a:latin typeface="Arial Rounded MT Bold" pitchFamily="-111" charset="0"/>
            </a:endParaRPr>
          </a:p>
        </p:txBody>
      </p:sp>
      <p:sp>
        <p:nvSpPr>
          <p:cNvPr id="8" name="Rounded Rectangle 7"/>
          <p:cNvSpPr/>
          <p:nvPr/>
        </p:nvSpPr>
        <p:spPr>
          <a:xfrm>
            <a:off x="838200" y="990599"/>
            <a:ext cx="7391400" cy="5257801"/>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8" name="TextBox 5"/>
          <p:cNvSpPr txBox="1">
            <a:spLocks noChangeArrowheads="1"/>
          </p:cNvSpPr>
          <p:nvPr/>
        </p:nvSpPr>
        <p:spPr bwMode="auto">
          <a:xfrm>
            <a:off x="1363663" y="1143000"/>
            <a:ext cx="6713537" cy="5386089"/>
          </a:xfrm>
          <a:prstGeom prst="rect">
            <a:avLst/>
          </a:prstGeom>
          <a:noFill/>
          <a:ln w="9525">
            <a:noFill/>
            <a:miter lim="800000"/>
            <a:headEnd/>
            <a:tailEnd/>
          </a:ln>
        </p:spPr>
        <p:txBody>
          <a:bodyPr wrap="square">
            <a:prstTxWarp prst="textNoShape">
              <a:avLst/>
            </a:prstTxWarp>
            <a:spAutoFit/>
          </a:bodyPr>
          <a:lstStyle/>
          <a:p>
            <a:r>
              <a:rPr lang="en-US" sz="2400" b="1" dirty="0" smtClean="0">
                <a:solidFill>
                  <a:schemeClr val="bg1"/>
                </a:solidFill>
              </a:rPr>
              <a:t>Lesson </a:t>
            </a:r>
            <a:r>
              <a:rPr lang="en-US" sz="2400" b="1" dirty="0">
                <a:solidFill>
                  <a:schemeClr val="bg1"/>
                </a:solidFill>
              </a:rPr>
              <a:t>1: Learn collaboratively in multi-disciplinary </a:t>
            </a:r>
            <a:r>
              <a:rPr lang="en-US" sz="2400" b="1" dirty="0" smtClean="0">
                <a:solidFill>
                  <a:schemeClr val="bg1"/>
                </a:solidFill>
              </a:rPr>
              <a:t>labs</a:t>
            </a:r>
          </a:p>
          <a:p>
            <a:r>
              <a:rPr lang="en-US" sz="2400" b="1" dirty="0" smtClean="0"/>
              <a:t> </a:t>
            </a:r>
          </a:p>
          <a:p>
            <a:r>
              <a:rPr lang="en-US" sz="2400" b="1" dirty="0">
                <a:solidFill>
                  <a:schemeClr val="bg1"/>
                </a:solidFill>
              </a:rPr>
              <a:t>Lesson 2: Study different approaches to CSCL </a:t>
            </a:r>
            <a:r>
              <a:rPr lang="en-US" sz="2400" b="1" dirty="0" smtClean="0">
                <a:solidFill>
                  <a:schemeClr val="bg1"/>
                </a:solidFill>
              </a:rPr>
              <a:t>issues</a:t>
            </a:r>
          </a:p>
          <a:p>
            <a:r>
              <a:rPr lang="en-US" sz="2400" b="1" dirty="0" smtClean="0"/>
              <a:t> </a:t>
            </a:r>
          </a:p>
          <a:p>
            <a:r>
              <a:rPr lang="en-US" sz="2400" b="1" dirty="0">
                <a:solidFill>
                  <a:schemeClr val="bg1"/>
                </a:solidFill>
              </a:rPr>
              <a:t>Lesson 3: Conduct design-based </a:t>
            </a:r>
            <a:r>
              <a:rPr lang="en-US" sz="2400" b="1" dirty="0" smtClean="0">
                <a:solidFill>
                  <a:schemeClr val="bg1"/>
                </a:solidFill>
              </a:rPr>
              <a:t>research</a:t>
            </a:r>
          </a:p>
          <a:p>
            <a:r>
              <a:rPr lang="en-US" sz="2400" b="1" dirty="0" smtClean="0"/>
              <a:t> </a:t>
            </a:r>
          </a:p>
          <a:p>
            <a:r>
              <a:rPr lang="en-US" sz="2400" b="1" dirty="0">
                <a:solidFill>
                  <a:schemeClr val="bg1"/>
                </a:solidFill>
              </a:rPr>
              <a:t>Lesson 4: Engage in socio-technical </a:t>
            </a:r>
            <a:r>
              <a:rPr lang="en-US" sz="2400" b="1" dirty="0" smtClean="0">
                <a:solidFill>
                  <a:schemeClr val="bg1"/>
                </a:solidFill>
              </a:rPr>
              <a:t>design</a:t>
            </a:r>
          </a:p>
          <a:p>
            <a:r>
              <a:rPr lang="en-US" sz="2400" b="1" dirty="0" smtClean="0"/>
              <a:t> </a:t>
            </a:r>
          </a:p>
          <a:p>
            <a:r>
              <a:rPr lang="en-US" sz="2400" b="1" dirty="0">
                <a:solidFill>
                  <a:schemeClr val="bg1"/>
                </a:solidFill>
              </a:rPr>
              <a:t>Lesson 5: Leverage technological </a:t>
            </a:r>
            <a:r>
              <a:rPr lang="en-US" sz="2400" b="1" dirty="0" smtClean="0">
                <a:solidFill>
                  <a:schemeClr val="bg1"/>
                </a:solidFill>
              </a:rPr>
              <a:t>advances</a:t>
            </a:r>
          </a:p>
          <a:p>
            <a:r>
              <a:rPr lang="en-US" sz="2400" b="1" dirty="0" smtClean="0"/>
              <a:t> </a:t>
            </a:r>
          </a:p>
          <a:p>
            <a:r>
              <a:rPr lang="en-US" sz="2400" b="1" dirty="0">
                <a:solidFill>
                  <a:schemeClr val="bg1"/>
                </a:solidFill>
              </a:rPr>
              <a:t>Lesson 6: It takes a global village</a:t>
            </a:r>
            <a:r>
              <a:rPr lang="en-US" sz="2400" b="1" dirty="0" smtClean="0"/>
              <a:t> </a:t>
            </a:r>
          </a:p>
          <a:p>
            <a:pPr marL="342900" indent="-342900">
              <a:buFontTx/>
              <a:buAutoNum type="arabicPeriod"/>
            </a:pPr>
            <a:endParaRPr lang="en-US" sz="3200" b="1" dirty="0">
              <a:solidFill>
                <a:schemeClr val="bg1"/>
              </a:solidFill>
            </a:endParaRPr>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914400"/>
            <a:ext cx="2879725" cy="457200"/>
          </a:xfrm>
        </p:spPr>
        <p:txBody>
          <a:bodyPr/>
          <a:lstStyle/>
          <a:p>
            <a:pPr eaLnBrk="1" hangingPunct="1">
              <a:defRPr/>
            </a:pPr>
            <a:r>
              <a:rPr lang="en-US" sz="2000" i="1" dirty="0" smtClean="0">
                <a:solidFill>
                  <a:srgbClr val="0D5A50"/>
                </a:solidFill>
                <a:latin typeface="Times New Roman"/>
                <a:cs typeface="Times New Roman"/>
              </a:rPr>
              <a:t>For Further Information:</a:t>
            </a:r>
          </a:p>
        </p:txBody>
      </p:sp>
      <p:sp>
        <p:nvSpPr>
          <p:cNvPr id="61443" name="Content Placeholder 2"/>
          <p:cNvSpPr>
            <a:spLocks noGrp="1"/>
          </p:cNvSpPr>
          <p:nvPr>
            <p:ph idx="1"/>
          </p:nvPr>
        </p:nvSpPr>
        <p:spPr>
          <a:xfrm>
            <a:off x="457200" y="1600200"/>
            <a:ext cx="8458200" cy="3886200"/>
          </a:xfrm>
        </p:spPr>
        <p:txBody>
          <a:bodyPr/>
          <a:lstStyle/>
          <a:p>
            <a:pPr eaLnBrk="1" hangingPunct="1"/>
            <a:r>
              <a:rPr lang="en-US" i="1" dirty="0" smtClean="0">
                <a:solidFill>
                  <a:srgbClr val="0D5A50"/>
                </a:solidFill>
                <a:latin typeface="Times New Roman" pitchFamily="-111" charset="0"/>
                <a:ea typeface="ＭＳ Ｐゴシック" pitchFamily="-111" charset="-128"/>
                <a:cs typeface="ＭＳ Ｐゴシック" pitchFamily="-111" charset="-128"/>
              </a:rPr>
              <a:t>“Group Cognition”</a:t>
            </a:r>
            <a:r>
              <a:rPr lang="en-US" altLang="zh-CN" i="1" dirty="0" smtClean="0">
                <a:solidFill>
                  <a:srgbClr val="0D5A50"/>
                </a:solidFill>
                <a:latin typeface="Times New Roman" pitchFamily="-111" charset="0"/>
                <a:ea typeface="ＭＳ Ｐゴシック" pitchFamily="-111" charset="-128"/>
                <a:cs typeface="ＭＳ Ｐゴシック" pitchFamily="-111" charset="-128"/>
              </a:rPr>
              <a:t> </a:t>
            </a:r>
            <a:r>
              <a:rPr lang="en-US" dirty="0" smtClean="0">
                <a:latin typeface="Times New Roman" pitchFamily="-111" charset="0"/>
                <a:ea typeface="ＭＳ Ｐゴシック" pitchFamily="-111" charset="-128"/>
                <a:cs typeface="ＭＳ Ｐゴシック" pitchFamily="-111" charset="-128"/>
              </a:rPr>
              <a:t>(2006, MIT Press)</a:t>
            </a:r>
          </a:p>
          <a:p>
            <a:pPr eaLnBrk="1" hangingPunct="1"/>
            <a:r>
              <a:rPr lang="en-US" i="1" dirty="0" smtClean="0">
                <a:solidFill>
                  <a:srgbClr val="0D5A50"/>
                </a:solidFill>
                <a:latin typeface="Times New Roman" pitchFamily="-111" charset="0"/>
                <a:ea typeface="ＭＳ Ｐゴシック" pitchFamily="-111" charset="-128"/>
                <a:cs typeface="ＭＳ Ｐゴシック" pitchFamily="-111" charset="-128"/>
              </a:rPr>
              <a:t>“Studying Virtual Math Teams” </a:t>
            </a:r>
            <a:r>
              <a:rPr lang="en-US" dirty="0" smtClean="0">
                <a:latin typeface="Times New Roman" pitchFamily="-111" charset="0"/>
                <a:ea typeface="ＭＳ Ｐゴシック" pitchFamily="-111" charset="-128"/>
                <a:cs typeface="ＭＳ Ｐゴシック" pitchFamily="-111" charset="-128"/>
              </a:rPr>
              <a:t>(2009, Springer)</a:t>
            </a:r>
          </a:p>
          <a:p>
            <a:pPr algn="ctr" eaLnBrk="1" hangingPunct="1">
              <a:buFont typeface="Wingdings" pitchFamily="-111" charset="2"/>
              <a:buNone/>
            </a:pPr>
            <a:r>
              <a:rPr lang="en-US" sz="2400" dirty="0" smtClean="0">
                <a:latin typeface="Times New Roman" pitchFamily="-111" charset="0"/>
                <a:ea typeface="ＭＳ Ｐゴシック" pitchFamily="-111" charset="-128"/>
                <a:cs typeface="ＭＳ Ｐゴシック" pitchFamily="-111" charset="-128"/>
              </a:rPr>
              <a:t>*** now in paperback ***</a:t>
            </a:r>
          </a:p>
          <a:p>
            <a:pPr eaLnBrk="1" hangingPunct="1"/>
            <a:endParaRPr lang="en-US" sz="2400" dirty="0" smtClean="0">
              <a:latin typeface="Times New Roman" pitchFamily="-111" charset="0"/>
              <a:ea typeface="ＭＳ Ｐゴシック" pitchFamily="-111" charset="-128"/>
              <a:cs typeface="ＭＳ Ｐゴシック" pitchFamily="-111" charset="-128"/>
            </a:endParaRPr>
          </a:p>
          <a:p>
            <a:pPr eaLnBrk="1" hangingPunct="1"/>
            <a:r>
              <a:rPr lang="en-US" sz="2400" dirty="0" smtClean="0">
                <a:latin typeface="Times New Roman" pitchFamily="-111" charset="0"/>
                <a:ea typeface="ＭＳ Ｐゴシック" pitchFamily="-111" charset="-128"/>
                <a:cs typeface="ＭＳ Ｐゴシック" pitchFamily="-111" charset="-128"/>
              </a:rPr>
              <a:t>This paper:</a:t>
            </a:r>
            <a:r>
              <a:rPr lang="en-US" dirty="0" smtClean="0">
                <a:latin typeface="Times New Roman" pitchFamily="-111" charset="0"/>
                <a:ea typeface="ＭＳ Ｐゴシック" pitchFamily="-111" charset="-128"/>
                <a:cs typeface="ＭＳ Ｐゴシック" pitchFamily="-111" charset="-128"/>
              </a:rPr>
              <a:t> </a:t>
            </a:r>
            <a:r>
              <a:rPr lang="en-US" sz="2400" dirty="0" smtClean="0">
                <a:solidFill>
                  <a:srgbClr val="0D5A50"/>
                </a:solidFill>
                <a:latin typeface="Times New Roman" pitchFamily="-111" charset="0"/>
                <a:ea typeface="ＭＳ Ｐゴシック" pitchFamily="-111" charset="-128"/>
                <a:cs typeface="ＭＳ Ｐゴシック" pitchFamily="-111" charset="-128"/>
              </a:rPr>
              <a:t>GerryStahl.net/pub/cscl2011workshop.pdf</a:t>
            </a:r>
          </a:p>
          <a:p>
            <a:pPr eaLnBrk="1" hangingPunct="1"/>
            <a:r>
              <a:rPr lang="en-US" sz="2400" dirty="0" smtClean="0">
                <a:latin typeface="Times New Roman" pitchFamily="-111" charset="0"/>
                <a:ea typeface="ＭＳ Ｐゴシック" pitchFamily="-111" charset="-128"/>
                <a:cs typeface="ＭＳ Ｐゴシック" pitchFamily="-111" charset="-128"/>
              </a:rPr>
              <a:t>These slides:</a:t>
            </a:r>
            <a:r>
              <a:rPr lang="en-US" dirty="0" smtClean="0">
                <a:latin typeface="Times New Roman" pitchFamily="-111" charset="0"/>
                <a:ea typeface="ＭＳ Ｐゴシック" pitchFamily="-111" charset="-128"/>
                <a:cs typeface="ＭＳ Ｐゴシック" pitchFamily="-111" charset="-128"/>
              </a:rPr>
              <a:t> </a:t>
            </a:r>
            <a:r>
              <a:rPr lang="en-US" sz="2400" dirty="0" smtClean="0">
                <a:solidFill>
                  <a:srgbClr val="0D5A50"/>
                </a:solidFill>
                <a:latin typeface="Times New Roman" pitchFamily="-111" charset="0"/>
                <a:ea typeface="ＭＳ Ｐゴシック" pitchFamily="-111" charset="-128"/>
                <a:cs typeface="ＭＳ Ｐゴシック" pitchFamily="-111" charset="-128"/>
              </a:rPr>
              <a:t>GerryStahl.net/pub/cscl2011workshop.ppt.pdf</a:t>
            </a:r>
            <a:endParaRPr lang="en-US" sz="2400" dirty="0" smtClean="0">
              <a:solidFill>
                <a:srgbClr val="0D5A50"/>
              </a:solidFill>
              <a:latin typeface="Times New Roman" pitchFamily="-111" charset="0"/>
              <a:ea typeface="ＭＳ Ｐゴシック" pitchFamily="-111" charset="-128"/>
              <a:cs typeface="ＭＳ Ｐゴシック" pitchFamily="-111" charset="-128"/>
              <a:hlinkClick r:id="rId3"/>
            </a:endParaRPr>
          </a:p>
          <a:p>
            <a:pPr eaLnBrk="1" hangingPunct="1"/>
            <a:endParaRPr lang="en-US" dirty="0" smtClean="0">
              <a:latin typeface="Times New Roman" pitchFamily="-111" charset="0"/>
              <a:ea typeface="ＭＳ Ｐゴシック" pitchFamily="-111" charset="-128"/>
              <a:cs typeface="ＭＳ Ｐゴシック" pitchFamily="-111" charset="-128"/>
            </a:endParaRPr>
          </a:p>
        </p:txBody>
      </p:sp>
      <p:pic>
        <p:nvPicPr>
          <p:cNvPr id="61444" name="Picture 3" descr="VMTLogoc.jpg"/>
          <p:cNvPicPr>
            <a:picLocks noChangeAspect="1"/>
          </p:cNvPicPr>
          <p:nvPr/>
        </p:nvPicPr>
        <p:blipFill>
          <a:blip r:embed="rId4"/>
          <a:srcRect/>
          <a:stretch>
            <a:fillRect/>
          </a:stretch>
        </p:blipFill>
        <p:spPr bwMode="auto">
          <a:xfrm>
            <a:off x="3819525" y="5872163"/>
            <a:ext cx="1354138" cy="989012"/>
          </a:xfrm>
          <a:prstGeom prst="rect">
            <a:avLst/>
          </a:prstGeom>
          <a:noFill/>
          <a:ln w="9525">
            <a:noFill/>
            <a:miter lim="800000"/>
            <a:headEnd/>
            <a:tailEnd/>
          </a:ln>
        </p:spPr>
      </p:pic>
      <p:sp>
        <p:nvSpPr>
          <p:cNvPr id="7" name="Slide Number Placeholder 6"/>
          <p:cNvSpPr>
            <a:spLocks noGrp="1"/>
          </p:cNvSpPr>
          <p:nvPr>
            <p:ph type="sldNum" sz="quarter" idx="11"/>
          </p:nvPr>
        </p:nvSpPr>
        <p:spPr>
          <a:xfrm>
            <a:off x="8077200" y="6373909"/>
            <a:ext cx="609600" cy="365125"/>
          </a:xfrm>
        </p:spPr>
        <p:txBody>
          <a:bodyPr/>
          <a:lstStyle/>
          <a:p>
            <a:pPr fontAlgn="auto">
              <a:spcBef>
                <a:spcPts val="0"/>
              </a:spcBef>
              <a:spcAft>
                <a:spcPts val="0"/>
              </a:spcAft>
              <a:defRPr/>
            </a:pPr>
            <a:fld id="{9CE720D2-5CFF-894E-9FB2-BDB993F2EF76}" type="slidenum">
              <a:rPr lang="en-US">
                <a:ln>
                  <a:solidFill>
                    <a:srgbClr val="141E2C"/>
                  </a:solidFill>
                </a:ln>
                <a:latin typeface="+mn-lt"/>
                <a:ea typeface="+mn-ea"/>
                <a:cs typeface="+mn-cs"/>
              </a:rPr>
              <a:pPr fontAlgn="auto">
                <a:spcBef>
                  <a:spcPts val="0"/>
                </a:spcBef>
                <a:spcAft>
                  <a:spcPts val="0"/>
                </a:spcAft>
                <a:defRPr/>
              </a:pPr>
              <a:t>11</a:t>
            </a:fld>
            <a:endParaRPr lang="en-US">
              <a:ln>
                <a:solidFill>
                  <a:srgbClr val="141E2C"/>
                </a:solidFill>
              </a:ln>
              <a:latin typeface="+mn-lt"/>
              <a:ea typeface="+mn-ea"/>
              <a:cs typeface="+mn-cs"/>
            </a:endParaRPr>
          </a:p>
        </p:txBody>
      </p:sp>
      <p:pic>
        <p:nvPicPr>
          <p:cNvPr id="61446" name="Picture 10" descr="Main logo_1cwith IST_outlines copy"/>
          <p:cNvPicPr>
            <a:picLocks noChangeAspect="1" noChangeArrowheads="1"/>
          </p:cNvPicPr>
          <p:nvPr/>
        </p:nvPicPr>
        <p:blipFill>
          <a:blip r:embed="rId5"/>
          <a:srcRect/>
          <a:stretch>
            <a:fillRect/>
          </a:stretch>
        </p:blipFill>
        <p:spPr bwMode="auto">
          <a:xfrm>
            <a:off x="0" y="5872163"/>
            <a:ext cx="2438400" cy="985837"/>
          </a:xfrm>
          <a:prstGeom prst="rect">
            <a:avLst/>
          </a:prstGeom>
          <a:noFill/>
          <a:ln w="9525">
            <a:noFill/>
            <a:miter lim="800000"/>
            <a:headEnd/>
            <a:tailEnd/>
          </a:ln>
        </p:spPr>
      </p:pic>
      <p:pic>
        <p:nvPicPr>
          <p:cNvPr id="61447" name="Picture 9" descr="watermark"/>
          <p:cNvPicPr>
            <a:picLocks noChangeAspect="1" noChangeArrowheads="1"/>
          </p:cNvPicPr>
          <p:nvPr/>
        </p:nvPicPr>
        <p:blipFill>
          <a:blip r:embed="rId6"/>
          <a:srcRect/>
          <a:stretch>
            <a:fillRect/>
          </a:stretch>
        </p:blipFill>
        <p:spPr bwMode="auto">
          <a:xfrm>
            <a:off x="2416175" y="5872163"/>
            <a:ext cx="1403350" cy="989012"/>
          </a:xfrm>
          <a:prstGeom prst="rect">
            <a:avLst/>
          </a:prstGeom>
          <a:noFill/>
          <a:ln w="9525">
            <a:noFill/>
            <a:miter lim="800000"/>
            <a:headEnd/>
            <a:tailEnd/>
          </a:ln>
        </p:spPr>
      </p:pic>
      <p:sp>
        <p:nvSpPr>
          <p:cNvPr id="10" name="Rectangle 9"/>
          <p:cNvSpPr/>
          <p:nvPr/>
        </p:nvSpPr>
        <p:spPr>
          <a:xfrm>
            <a:off x="5174247" y="5871922"/>
            <a:ext cx="3969753" cy="986078"/>
          </a:xfrm>
          <a:prstGeom prst="rect">
            <a:avLst/>
          </a:prstGeom>
          <a:solidFill>
            <a:schemeClr val="bg1"/>
          </a:solidFill>
          <a:ln>
            <a:solidFill>
              <a:schemeClr val="bg1"/>
            </a:solidFill>
          </a:ln>
          <a:effectLst>
            <a:glow>
              <a:schemeClr val="bg1"/>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449" name="TextBox 10"/>
          <p:cNvSpPr txBox="1">
            <a:spLocks noChangeArrowheads="1"/>
          </p:cNvSpPr>
          <p:nvPr/>
        </p:nvSpPr>
        <p:spPr bwMode="auto">
          <a:xfrm>
            <a:off x="5173663" y="5872163"/>
            <a:ext cx="3970337" cy="1108075"/>
          </a:xfrm>
          <a:prstGeom prst="rect">
            <a:avLst/>
          </a:prstGeom>
          <a:noFill/>
          <a:ln w="9525">
            <a:noFill/>
            <a:miter lim="800000"/>
            <a:headEnd/>
            <a:tailEnd/>
          </a:ln>
        </p:spPr>
        <p:txBody>
          <a:bodyPr>
            <a:prstTxWarp prst="textNoShape">
              <a:avLst/>
            </a:prstTxWarp>
            <a:spAutoFit/>
          </a:bodyPr>
          <a:lstStyle/>
          <a:p>
            <a:r>
              <a:rPr lang="en-US" sz="2400">
                <a:latin typeface="Times New Roman" pitchFamily="-111" charset="0"/>
              </a:rPr>
              <a:t>website: </a:t>
            </a:r>
            <a:r>
              <a:rPr lang="en-US" sz="2400">
                <a:solidFill>
                  <a:srgbClr val="FF6600"/>
                </a:solidFill>
                <a:latin typeface="Times New Roman" pitchFamily="-111" charset="0"/>
              </a:rPr>
              <a:t>GerryStahl.net</a:t>
            </a:r>
          </a:p>
          <a:p>
            <a:r>
              <a:rPr lang="en-US" sz="2400">
                <a:latin typeface="Times New Roman" pitchFamily="-111" charset="0"/>
              </a:rPr>
              <a:t>email: </a:t>
            </a:r>
            <a:r>
              <a:rPr lang="en-US" sz="2400">
                <a:solidFill>
                  <a:srgbClr val="FF6600"/>
                </a:solidFill>
                <a:latin typeface="Times New Roman" pitchFamily="-111" charset="0"/>
              </a:rPr>
              <a:t>Gerry@GerryStahl.net </a:t>
            </a:r>
          </a:p>
          <a:p>
            <a:endParaRPr lang="en-US"/>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bwMode="auto">
          <a:noFill/>
          <a:ln>
            <a:miter lim="800000"/>
            <a:headEnd/>
            <a:tailEnd/>
          </a:ln>
        </p:spPr>
        <p:txBody>
          <a:bodyPr/>
          <a:lstStyle/>
          <a:p>
            <a:fld id="{664D960D-FE5B-7043-928E-90CACF23314B}" type="slidenum">
              <a:rPr lang="en-US">
                <a:latin typeface="Corbel" pitchFamily="-111" charset="0"/>
                <a:ea typeface="ＭＳ Ｐゴシック" pitchFamily="-111" charset="-128"/>
                <a:cs typeface="ＭＳ Ｐゴシック" pitchFamily="-111" charset="-128"/>
              </a:rPr>
              <a:pPr/>
              <a:t>2</a:t>
            </a:fld>
            <a:endParaRPr lang="en-US">
              <a:latin typeface="Corbel" pitchFamily="-111" charset="0"/>
              <a:ea typeface="ＭＳ Ｐゴシック" pitchFamily="-111" charset="-128"/>
              <a:cs typeface="ＭＳ Ｐゴシック" pitchFamily="-111" charset="-128"/>
            </a:endParaRPr>
          </a:p>
        </p:txBody>
      </p:sp>
      <p:sp>
        <p:nvSpPr>
          <p:cNvPr id="16387"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6388" name="Title 1"/>
          <p:cNvSpPr txBox="1">
            <a:spLocks/>
          </p:cNvSpPr>
          <p:nvPr/>
        </p:nvSpPr>
        <p:spPr bwMode="auto">
          <a:xfrm>
            <a:off x="0" y="152400"/>
            <a:ext cx="9144000"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Overview</a:t>
            </a:r>
            <a:endParaRPr lang="en-US" sz="3200" b="1" dirty="0">
              <a:solidFill>
                <a:srgbClr val="0D5A50"/>
              </a:solidFill>
              <a:latin typeface="Arial Rounded MT Bold" pitchFamily="-111" charset="0"/>
            </a:endParaRPr>
          </a:p>
        </p:txBody>
      </p:sp>
      <p:sp>
        <p:nvSpPr>
          <p:cNvPr id="8" name="Rounded Rectangle 7"/>
          <p:cNvSpPr/>
          <p:nvPr/>
        </p:nvSpPr>
        <p:spPr>
          <a:xfrm>
            <a:off x="1295400" y="1066800"/>
            <a:ext cx="7010400" cy="4812983"/>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p:nvPr/>
        </p:nvSpPr>
        <p:spPr>
          <a:xfrm>
            <a:off x="1776413" y="1447800"/>
            <a:ext cx="6148387" cy="4431983"/>
          </a:xfrm>
          <a:prstGeom prst="rect">
            <a:avLst/>
          </a:prstGeom>
          <a:noFill/>
        </p:spPr>
        <p:txBody>
          <a:bodyPr>
            <a:spAutoFit/>
          </a:bodyPr>
          <a:lstStyle/>
          <a:p>
            <a:pPr marL="342900" indent="-342900">
              <a:buFontTx/>
              <a:buAutoNum type="arabicPeriod"/>
              <a:defRPr/>
            </a:pPr>
            <a:r>
              <a:rPr lang="en-US" sz="2400" b="1" dirty="0" smtClean="0">
                <a:solidFill>
                  <a:schemeClr val="bg1"/>
                </a:solidFill>
                <a:latin typeface="Arial" pitchFamily="-108" charset="0"/>
                <a:ea typeface="ＭＳ Ｐゴシック" pitchFamily="-108" charset="-128"/>
                <a:cs typeface="ＭＳ Ｐゴシック" pitchFamily="-108" charset="-128"/>
              </a:rPr>
              <a:t>Philosophy: Expanding the unit of analysis </a:t>
            </a:r>
          </a:p>
          <a:p>
            <a:pPr marL="342900" indent="-342900">
              <a:buFontTx/>
              <a:buAutoNum type="arabicPeriod"/>
              <a:defRPr/>
            </a:pPr>
            <a:endParaRPr lang="en-US" sz="2400" b="1" dirty="0" smtClean="0">
              <a:solidFill>
                <a:schemeClr val="bg1"/>
              </a:solidFill>
              <a:latin typeface="Arial" pitchFamily="-108" charset="0"/>
              <a:ea typeface="ＭＳ Ｐゴシック" pitchFamily="-108" charset="-128"/>
              <a:cs typeface="ＭＳ Ｐゴシック" pitchFamily="-108" charset="-128"/>
            </a:endParaRPr>
          </a:p>
          <a:p>
            <a:pPr marL="342900" indent="-342900">
              <a:buFontTx/>
              <a:buAutoNum type="arabicPeriod"/>
              <a:defRPr/>
            </a:pPr>
            <a:r>
              <a:rPr lang="en-US" sz="2400" b="1" dirty="0" smtClean="0">
                <a:solidFill>
                  <a:schemeClr val="bg1"/>
                </a:solidFill>
                <a:latin typeface="Arial" pitchFamily="-108" charset="0"/>
                <a:ea typeface="ＭＳ Ｐゴシック" pitchFamily="-108" charset="-128"/>
                <a:cs typeface="ＭＳ Ｐゴシック" pitchFamily="-108" charset="-128"/>
              </a:rPr>
              <a:t>Preconditions and conditions for collaborative learning</a:t>
            </a:r>
          </a:p>
          <a:p>
            <a:pPr marL="342900" indent="-342900">
              <a:buFontTx/>
              <a:buAutoNum type="arabicPeriod"/>
              <a:defRPr/>
            </a:pPr>
            <a:endParaRPr lang="en-US" sz="2400" b="1" dirty="0" smtClean="0">
              <a:solidFill>
                <a:schemeClr val="bg1"/>
              </a:solidFill>
              <a:latin typeface="Arial" pitchFamily="-108" charset="0"/>
              <a:ea typeface="ＭＳ Ｐゴシック" pitchFamily="-108" charset="-128"/>
              <a:cs typeface="ＭＳ Ｐゴシック" pitchFamily="-108" charset="-128"/>
            </a:endParaRPr>
          </a:p>
          <a:p>
            <a:pPr marL="342900" indent="-342900">
              <a:buFontTx/>
              <a:buAutoNum type="arabicPeriod"/>
              <a:defRPr/>
            </a:pPr>
            <a:r>
              <a:rPr lang="en-US" sz="2400" b="1" dirty="0" smtClean="0">
                <a:solidFill>
                  <a:schemeClr val="bg1"/>
                </a:solidFill>
                <a:latin typeface="Arial" pitchFamily="-108" charset="0"/>
                <a:ea typeface="ＭＳ Ｐゴシック" pitchFamily="-108" charset="-128"/>
                <a:cs typeface="ＭＳ Ｐゴシック" pitchFamily="-108" charset="-128"/>
              </a:rPr>
              <a:t>Levels of analysis</a:t>
            </a:r>
          </a:p>
          <a:p>
            <a:pPr marL="342900" indent="-342900">
              <a:buFontTx/>
              <a:buAutoNum type="arabicPeriod"/>
              <a:defRPr/>
            </a:pPr>
            <a:endParaRPr lang="en-US" sz="2400" b="1" dirty="0" smtClean="0">
              <a:solidFill>
                <a:schemeClr val="bg1"/>
              </a:solidFill>
              <a:latin typeface="Arial" pitchFamily="-108" charset="0"/>
              <a:ea typeface="ＭＳ Ｐゴシック" pitchFamily="-108" charset="-128"/>
              <a:cs typeface="ＭＳ Ｐゴシック" pitchFamily="-108" charset="-128"/>
            </a:endParaRPr>
          </a:p>
          <a:p>
            <a:pPr marL="342900" indent="-342900">
              <a:buFontTx/>
              <a:buAutoNum type="arabicPeriod"/>
              <a:defRPr/>
            </a:pPr>
            <a:r>
              <a:rPr lang="en-US" sz="2400" b="1" dirty="0" smtClean="0">
                <a:solidFill>
                  <a:schemeClr val="bg1"/>
                </a:solidFill>
                <a:latin typeface="Arial" pitchFamily="-108" charset="0"/>
                <a:ea typeface="ＭＳ Ｐゴシック" pitchFamily="-108" charset="-128"/>
                <a:cs typeface="ＭＳ Ｐゴシック" pitchFamily="-108" charset="-128"/>
              </a:rPr>
              <a:t>Dimensions of analysis</a:t>
            </a:r>
          </a:p>
          <a:p>
            <a:pPr marL="342900" indent="-342900">
              <a:buFontTx/>
              <a:buAutoNum type="arabicPeriod"/>
              <a:defRPr/>
            </a:pPr>
            <a:endParaRPr lang="en-US" sz="2400" b="1" dirty="0" smtClean="0">
              <a:solidFill>
                <a:schemeClr val="bg1"/>
              </a:solidFill>
              <a:latin typeface="Arial" pitchFamily="-108" charset="0"/>
              <a:ea typeface="ＭＳ Ｐゴシック" pitchFamily="-108" charset="-128"/>
              <a:cs typeface="ＭＳ Ｐゴシック" pitchFamily="-108" charset="-128"/>
            </a:endParaRPr>
          </a:p>
          <a:p>
            <a:pPr marL="342900" indent="-342900">
              <a:buFontTx/>
              <a:buAutoNum type="arabicPeriod"/>
              <a:defRPr/>
            </a:pPr>
            <a:r>
              <a:rPr lang="en-US" sz="2400" b="1" dirty="0" smtClean="0">
                <a:solidFill>
                  <a:schemeClr val="bg1"/>
                </a:solidFill>
                <a:latin typeface="Arial" pitchFamily="-108" charset="0"/>
                <a:ea typeface="ＭＳ Ｐゴシック" pitchFamily="-108" charset="-128"/>
                <a:cs typeface="ＭＳ Ｐゴシック" pitchFamily="-108" charset="-128"/>
              </a:rPr>
              <a:t>It takes a multi-vocal village</a:t>
            </a:r>
          </a:p>
          <a:p>
            <a:pPr>
              <a:defRPr/>
            </a:pPr>
            <a:endParaRPr lang="en-US" dirty="0">
              <a:latin typeface="Arial" pitchFamily="-108" charset="0"/>
              <a:ea typeface="ＭＳ Ｐゴシック" pitchFamily="-108" charset="-128"/>
              <a:cs typeface="ＭＳ Ｐゴシック" pitchFamily="-108" charset="-128"/>
            </a:endParaRPr>
          </a:p>
        </p:txBody>
      </p:sp>
      <p:sp>
        <p:nvSpPr>
          <p:cNvPr id="16391"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3</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1981200" y="152400"/>
            <a:ext cx="5208587" cy="1143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1. </a:t>
            </a:r>
            <a:r>
              <a:rPr lang="en-US" sz="3200" b="1" dirty="0" smtClean="0">
                <a:solidFill>
                  <a:srgbClr val="0D5A50"/>
                </a:solidFill>
                <a:latin typeface="Arial" pitchFamily="-108" charset="0"/>
                <a:ea typeface="ＭＳ Ｐゴシック" pitchFamily="-108" charset="-128"/>
                <a:cs typeface="ＭＳ Ｐゴシック" pitchFamily="-108" charset="-128"/>
              </a:rPr>
              <a:t>Philosophy: Expanding the Unit of Analysis</a:t>
            </a:r>
          </a:p>
          <a:p>
            <a:pPr algn="ctr" defTabSz="914400"/>
            <a:endParaRPr lang="en-US" sz="3200" b="1" dirty="0">
              <a:solidFill>
                <a:srgbClr val="0D5A50"/>
              </a:solidFill>
              <a:latin typeface="Arial Rounded MT Bold" pitchFamily="-111" charset="0"/>
            </a:endParaRPr>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graphicFrame>
        <p:nvGraphicFramePr>
          <p:cNvPr id="18440" name="Object 8"/>
          <p:cNvGraphicFramePr>
            <a:graphicFrameLocks noChangeAspect="1"/>
          </p:cNvGraphicFramePr>
          <p:nvPr/>
        </p:nvGraphicFramePr>
        <p:xfrm>
          <a:off x="228601" y="1295400"/>
          <a:ext cx="8610600" cy="5078413"/>
        </p:xfrm>
        <a:graphic>
          <a:graphicData uri="http://schemas.openxmlformats.org/presentationml/2006/ole">
            <p:oleObj spid="_x0000_s18440" name="Document" r:id="rId4" imgW="5994400" imgH="3962400" progId="Word.Document.12">
              <p:link updateAutomatic="1"/>
            </p:oleObj>
          </a:graphicData>
        </a:graphic>
      </p:graphicFrame>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4</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201613" y="152400"/>
            <a:ext cx="8789987" cy="1143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2. </a:t>
            </a:r>
            <a:r>
              <a:rPr lang="en-US" sz="3200" b="1" dirty="0" smtClean="0">
                <a:solidFill>
                  <a:srgbClr val="0D5A50"/>
                </a:solidFill>
                <a:latin typeface="Arial" pitchFamily="-108" charset="0"/>
                <a:ea typeface="ＭＳ Ｐゴシック" pitchFamily="-108" charset="-128"/>
                <a:cs typeface="ＭＳ Ｐゴシック" pitchFamily="-108" charset="-128"/>
              </a:rPr>
              <a:t>Preconditions and Conditions for Computer-Supported Collaborative Learning</a:t>
            </a:r>
          </a:p>
          <a:p>
            <a:pPr algn="ctr" defTabSz="914400"/>
            <a:endParaRPr lang="en-US" sz="3200" b="1" dirty="0">
              <a:solidFill>
                <a:srgbClr val="0D5A50"/>
              </a:solidFill>
              <a:latin typeface="Arial Rounded MT Bold" pitchFamily="-111" charset="0"/>
            </a:endParaRPr>
          </a:p>
        </p:txBody>
      </p:sp>
      <p:sp>
        <p:nvSpPr>
          <p:cNvPr id="8" name="Rounded Rectangle 7"/>
          <p:cNvSpPr/>
          <p:nvPr/>
        </p:nvSpPr>
        <p:spPr>
          <a:xfrm>
            <a:off x="914400" y="1295401"/>
            <a:ext cx="7391400" cy="50784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8" name="TextBox 5"/>
          <p:cNvSpPr txBox="1">
            <a:spLocks noChangeArrowheads="1"/>
          </p:cNvSpPr>
          <p:nvPr/>
        </p:nvSpPr>
        <p:spPr bwMode="auto">
          <a:xfrm>
            <a:off x="1143001" y="1295402"/>
            <a:ext cx="6934200" cy="4893647"/>
          </a:xfrm>
          <a:prstGeom prst="rect">
            <a:avLst/>
          </a:prstGeom>
          <a:noFill/>
          <a:ln w="9525">
            <a:noFill/>
            <a:miter lim="800000"/>
            <a:headEnd/>
            <a:tailEnd/>
          </a:ln>
        </p:spPr>
        <p:txBody>
          <a:bodyPr wrap="square">
            <a:prstTxWarp prst="textNoShape">
              <a:avLst/>
            </a:prstTxWarp>
            <a:spAutoFit/>
          </a:bodyPr>
          <a:lstStyle/>
          <a:p>
            <a:pPr marL="342900" indent="-342900">
              <a:buFontTx/>
              <a:buAutoNum type="arabicPeriod"/>
            </a:pPr>
            <a:r>
              <a:rPr lang="en-US" sz="2400" b="1" dirty="0" smtClean="0">
                <a:solidFill>
                  <a:schemeClr val="bg1"/>
                </a:solidFill>
              </a:rPr>
              <a:t> </a:t>
            </a:r>
            <a:r>
              <a:rPr lang="en-US" sz="2400" b="1" dirty="0" err="1" smtClean="0">
                <a:solidFill>
                  <a:srgbClr val="0D5A50"/>
                </a:solidFill>
              </a:rPr>
              <a:t>Intersubjectivity</a:t>
            </a:r>
            <a:r>
              <a:rPr lang="en-US" sz="2400" b="1" dirty="0" smtClean="0">
                <a:solidFill>
                  <a:schemeClr val="bg1"/>
                </a:solidFill>
              </a:rPr>
              <a:t>: How do people understand the same thing?</a:t>
            </a:r>
          </a:p>
          <a:p>
            <a:pPr marL="342900" indent="-342900">
              <a:buFontTx/>
              <a:buAutoNum type="arabicPeriod"/>
            </a:pPr>
            <a:r>
              <a:rPr lang="en-US" sz="2400" b="1" dirty="0" smtClean="0">
                <a:solidFill>
                  <a:schemeClr val="bg1"/>
                </a:solidFill>
              </a:rPr>
              <a:t> </a:t>
            </a:r>
            <a:r>
              <a:rPr lang="en-US" sz="2400" b="1" dirty="0" smtClean="0">
                <a:solidFill>
                  <a:srgbClr val="0D5A50"/>
                </a:solidFill>
              </a:rPr>
              <a:t>Joint problem space</a:t>
            </a:r>
            <a:r>
              <a:rPr lang="en-US" sz="2400" b="1" dirty="0" smtClean="0">
                <a:solidFill>
                  <a:schemeClr val="bg1"/>
                </a:solidFill>
              </a:rPr>
              <a:t>: Building a shared world with dimensions of places, times, social relations, semantics, artifacts, members.</a:t>
            </a:r>
          </a:p>
          <a:p>
            <a:pPr marL="342900" indent="-342900">
              <a:buFontTx/>
              <a:buAutoNum type="arabicPeriod"/>
            </a:pPr>
            <a:r>
              <a:rPr lang="en-US" sz="2400" b="1" dirty="0" smtClean="0">
                <a:solidFill>
                  <a:srgbClr val="0D5A50"/>
                </a:solidFill>
              </a:rPr>
              <a:t>Group cognition</a:t>
            </a:r>
            <a:r>
              <a:rPr lang="en-US" sz="2400" b="1" dirty="0" smtClean="0">
                <a:solidFill>
                  <a:schemeClr val="bg1"/>
                </a:solidFill>
              </a:rPr>
              <a:t>: How do small groups use these shared resources to build knowledge?</a:t>
            </a:r>
          </a:p>
          <a:p>
            <a:pPr marL="342900" indent="-342900">
              <a:buFontTx/>
              <a:buAutoNum type="arabicPeriod"/>
            </a:pPr>
            <a:r>
              <a:rPr lang="en-US" sz="2400" b="1" dirty="0" smtClean="0">
                <a:solidFill>
                  <a:srgbClr val="0D5A50"/>
                </a:solidFill>
              </a:rPr>
              <a:t>Discourse</a:t>
            </a:r>
            <a:r>
              <a:rPr lang="en-US" sz="2400" b="1" dirty="0" smtClean="0">
                <a:solidFill>
                  <a:schemeClr val="bg1"/>
                </a:solidFill>
              </a:rPr>
              <a:t>: Proposals, questions, requests, repairs, </a:t>
            </a:r>
            <a:r>
              <a:rPr lang="en-US" sz="2400" b="1" dirty="0" err="1" smtClean="0">
                <a:solidFill>
                  <a:schemeClr val="bg1"/>
                </a:solidFill>
              </a:rPr>
              <a:t>deixis</a:t>
            </a:r>
            <a:r>
              <a:rPr lang="en-US" sz="2400" b="1" dirty="0" smtClean="0">
                <a:solidFill>
                  <a:schemeClr val="bg1"/>
                </a:solidFill>
              </a:rPr>
              <a:t>, symbolic representations.</a:t>
            </a:r>
          </a:p>
          <a:p>
            <a:pPr marL="342900" indent="-342900">
              <a:buFontTx/>
              <a:buAutoNum type="arabicPeriod"/>
            </a:pPr>
            <a:r>
              <a:rPr lang="en-US" sz="2400" b="1" dirty="0" smtClean="0">
                <a:solidFill>
                  <a:srgbClr val="0D5A50"/>
                </a:solidFill>
              </a:rPr>
              <a:t>Collaborative learning</a:t>
            </a:r>
            <a:r>
              <a:rPr lang="en-US" sz="2400" b="1" dirty="0" smtClean="0">
                <a:solidFill>
                  <a:schemeClr val="bg1"/>
                </a:solidFill>
              </a:rPr>
              <a:t>: How do individuals learn by internalizing group cognition?</a:t>
            </a:r>
            <a:endParaRPr lang="en-US" sz="2400" b="1" dirty="0">
              <a:solidFill>
                <a:schemeClr val="bg1"/>
              </a:solidFill>
            </a:endParaRPr>
          </a:p>
        </p:txBody>
      </p:sp>
      <p:sp>
        <p:nvSpPr>
          <p:cNvPr id="18439" name="Footer Placeholder 6"/>
          <p:cNvSpPr>
            <a:spLocks noGrp="1"/>
          </p:cNvSpPr>
          <p:nvPr>
            <p:ph type="ftr" sz="quarter" idx="10"/>
          </p:nvPr>
        </p:nvSpPr>
        <p:spPr bwMode="auto">
          <a:noFill/>
          <a:ln>
            <a:miter lim="800000"/>
            <a:headEnd/>
            <a:tailEnd/>
          </a:ln>
        </p:spPr>
        <p:txBody>
          <a:bodyPr/>
          <a:lstStyle/>
          <a:p>
            <a:r>
              <a:rPr lang="en-US" dirty="0">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5</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201613" y="152400"/>
            <a:ext cx="8658225" cy="1143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3. Levels of Analysis</a:t>
            </a:r>
            <a:endParaRPr lang="en-US" sz="3200" b="1" dirty="0">
              <a:solidFill>
                <a:srgbClr val="0D5A50"/>
              </a:solidFill>
              <a:latin typeface="Arial Rounded MT Bold" pitchFamily="-111" charset="0"/>
            </a:endParaRPr>
          </a:p>
        </p:txBody>
      </p:sp>
      <p:sp>
        <p:nvSpPr>
          <p:cNvPr id="8" name="Rounded Rectangle 7"/>
          <p:cNvSpPr/>
          <p:nvPr/>
        </p:nvSpPr>
        <p:spPr>
          <a:xfrm>
            <a:off x="914400" y="914401"/>
            <a:ext cx="7391400" cy="53340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
        <p:nvSpPr>
          <p:cNvPr id="9" name="TextBox 5"/>
          <p:cNvSpPr txBox="1">
            <a:spLocks noChangeArrowheads="1"/>
          </p:cNvSpPr>
          <p:nvPr/>
        </p:nvSpPr>
        <p:spPr bwMode="auto">
          <a:xfrm>
            <a:off x="1143001" y="1143000"/>
            <a:ext cx="6934200" cy="4893647"/>
          </a:xfrm>
          <a:prstGeom prst="rect">
            <a:avLst/>
          </a:prstGeom>
          <a:noFill/>
          <a:ln w="9525">
            <a:noFill/>
            <a:miter lim="800000"/>
            <a:headEnd/>
            <a:tailEnd/>
          </a:ln>
        </p:spPr>
        <p:txBody>
          <a:bodyPr wrap="square">
            <a:prstTxWarp prst="textNoShape">
              <a:avLst/>
            </a:prstTxWarp>
            <a:spAutoFit/>
          </a:bodyPr>
          <a:lstStyle/>
          <a:p>
            <a:pPr marL="342900" indent="-342900">
              <a:buFontTx/>
              <a:buAutoNum type="arabicPeriod"/>
            </a:pPr>
            <a:r>
              <a:rPr lang="en-US" sz="2400" b="1" dirty="0" smtClean="0">
                <a:solidFill>
                  <a:schemeClr val="bg1"/>
                </a:solidFill>
              </a:rPr>
              <a:t> </a:t>
            </a:r>
            <a:r>
              <a:rPr lang="en-US" sz="2400" b="1" dirty="0" err="1" smtClean="0">
                <a:solidFill>
                  <a:srgbClr val="0D5A50"/>
                </a:solidFill>
              </a:rPr>
              <a:t>Intersubjectivity</a:t>
            </a:r>
            <a:r>
              <a:rPr lang="en-US" sz="2400" b="1" dirty="0" smtClean="0">
                <a:solidFill>
                  <a:schemeClr val="bg1"/>
                </a:solidFill>
              </a:rPr>
              <a:t>: Community level (sociology, ethnography)</a:t>
            </a:r>
          </a:p>
          <a:p>
            <a:pPr marL="342900" indent="-342900">
              <a:buFontTx/>
              <a:buAutoNum type="arabicPeriod"/>
            </a:pPr>
            <a:endParaRPr lang="en-US" sz="2400" b="1" dirty="0" smtClean="0">
              <a:solidFill>
                <a:schemeClr val="bg1"/>
              </a:solidFill>
            </a:endParaRPr>
          </a:p>
          <a:p>
            <a:pPr marL="342900" indent="-342900">
              <a:buFontTx/>
              <a:buAutoNum type="arabicPeriod"/>
            </a:pPr>
            <a:r>
              <a:rPr lang="en-US" sz="2400" b="1" dirty="0" smtClean="0">
                <a:solidFill>
                  <a:schemeClr val="bg1"/>
                </a:solidFill>
              </a:rPr>
              <a:t> </a:t>
            </a:r>
            <a:r>
              <a:rPr lang="en-US" sz="2400" b="1" dirty="0" smtClean="0">
                <a:solidFill>
                  <a:srgbClr val="0D5A50"/>
                </a:solidFill>
              </a:rPr>
              <a:t>Joint problem space</a:t>
            </a:r>
            <a:r>
              <a:rPr lang="en-US" sz="2400" b="1" dirty="0" smtClean="0">
                <a:solidFill>
                  <a:schemeClr val="bg1"/>
                </a:solidFill>
              </a:rPr>
              <a:t>: Activity theory and actor-network theory level</a:t>
            </a:r>
          </a:p>
          <a:p>
            <a:pPr marL="342900" indent="-342900">
              <a:buFontTx/>
              <a:buAutoNum type="arabicPeriod"/>
            </a:pPr>
            <a:endParaRPr lang="en-US" sz="2400" b="1" dirty="0" smtClean="0">
              <a:solidFill>
                <a:schemeClr val="bg1"/>
              </a:solidFill>
            </a:endParaRPr>
          </a:p>
          <a:p>
            <a:pPr marL="342900" indent="-342900">
              <a:buFontTx/>
              <a:buAutoNum type="arabicPeriod"/>
            </a:pPr>
            <a:r>
              <a:rPr lang="en-US" sz="2400" b="1" dirty="0" smtClean="0">
                <a:solidFill>
                  <a:srgbClr val="0D5A50"/>
                </a:solidFill>
              </a:rPr>
              <a:t>Group cognition</a:t>
            </a:r>
            <a:r>
              <a:rPr lang="en-US" sz="2400" b="1" dirty="0" smtClean="0">
                <a:solidFill>
                  <a:schemeClr val="bg1"/>
                </a:solidFill>
              </a:rPr>
              <a:t>: Small-group level</a:t>
            </a:r>
          </a:p>
          <a:p>
            <a:pPr marL="342900" indent="-342900">
              <a:buFontTx/>
              <a:buAutoNum type="arabicPeriod"/>
            </a:pPr>
            <a:endParaRPr lang="en-US" sz="2400" b="1" dirty="0" smtClean="0">
              <a:solidFill>
                <a:schemeClr val="bg1"/>
              </a:solidFill>
            </a:endParaRPr>
          </a:p>
          <a:p>
            <a:pPr marL="342900" indent="-342900">
              <a:buFontTx/>
              <a:buAutoNum type="arabicPeriod"/>
            </a:pPr>
            <a:r>
              <a:rPr lang="en-US" sz="2400" b="1" dirty="0" smtClean="0">
                <a:solidFill>
                  <a:srgbClr val="0D5A50"/>
                </a:solidFill>
              </a:rPr>
              <a:t>Discourse</a:t>
            </a:r>
            <a:r>
              <a:rPr lang="en-US" sz="2400" b="1" dirty="0" smtClean="0">
                <a:solidFill>
                  <a:schemeClr val="bg1"/>
                </a:solidFill>
              </a:rPr>
              <a:t>: Conversation analysis and discourse analysis</a:t>
            </a:r>
          </a:p>
          <a:p>
            <a:pPr marL="342900" indent="-342900">
              <a:buFontTx/>
              <a:buAutoNum type="arabicPeriod"/>
            </a:pPr>
            <a:endParaRPr lang="en-US" sz="2400" b="1" dirty="0" smtClean="0">
              <a:solidFill>
                <a:schemeClr val="bg1"/>
              </a:solidFill>
            </a:endParaRPr>
          </a:p>
          <a:p>
            <a:pPr marL="342900" indent="-342900">
              <a:buFontTx/>
              <a:buAutoNum type="arabicPeriod"/>
            </a:pPr>
            <a:r>
              <a:rPr lang="en-US" sz="2400" b="1" dirty="0" smtClean="0">
                <a:solidFill>
                  <a:srgbClr val="0D5A50"/>
                </a:solidFill>
              </a:rPr>
              <a:t>Collaborative learning</a:t>
            </a:r>
            <a:r>
              <a:rPr lang="en-US" sz="2400" b="1" dirty="0" smtClean="0">
                <a:solidFill>
                  <a:schemeClr val="bg1"/>
                </a:solidFill>
              </a:rPr>
              <a:t>: Individual level (psychology, social psychology)</a:t>
            </a:r>
            <a:endParaRPr lang="en-US" sz="2400" b="1" dirty="0">
              <a:solidFill>
                <a:schemeClr val="bg1"/>
              </a:solidFill>
            </a:endParaRP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6</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180975" y="0"/>
            <a:ext cx="8658225" cy="6858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A Theoretical Divide</a:t>
            </a:r>
            <a:endParaRPr lang="en-US" sz="3200" b="1" dirty="0">
              <a:solidFill>
                <a:srgbClr val="0D5A50"/>
              </a:solidFill>
              <a:latin typeface="Arial Rounded MT Bold" pitchFamily="-111" charset="0"/>
            </a:endParaRPr>
          </a:p>
        </p:txBody>
      </p:sp>
      <p:sp>
        <p:nvSpPr>
          <p:cNvPr id="8" name="Rounded Rectangle 7"/>
          <p:cNvSpPr/>
          <p:nvPr/>
        </p:nvSpPr>
        <p:spPr>
          <a:xfrm>
            <a:off x="201613" y="685800"/>
            <a:ext cx="8789987" cy="5784709"/>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8" name="TextBox 5"/>
          <p:cNvSpPr txBox="1">
            <a:spLocks noChangeArrowheads="1"/>
          </p:cNvSpPr>
          <p:nvPr/>
        </p:nvSpPr>
        <p:spPr bwMode="auto">
          <a:xfrm>
            <a:off x="685800" y="838200"/>
            <a:ext cx="8305800" cy="5632310"/>
          </a:xfrm>
          <a:prstGeom prst="rect">
            <a:avLst/>
          </a:prstGeom>
          <a:noFill/>
          <a:ln w="9525">
            <a:noFill/>
            <a:miter lim="800000"/>
            <a:headEnd/>
            <a:tailEnd/>
          </a:ln>
        </p:spPr>
        <p:txBody>
          <a:bodyPr wrap="square">
            <a:prstTxWarp prst="textNoShape">
              <a:avLst/>
            </a:prstTxWarp>
            <a:spAutoFit/>
          </a:bodyPr>
          <a:lstStyle/>
          <a:p>
            <a:pPr>
              <a:buFont typeface="Arial"/>
              <a:buChar char="•"/>
            </a:pPr>
            <a:r>
              <a:rPr lang="en-US" sz="2400" b="1" dirty="0" smtClean="0">
                <a:solidFill>
                  <a:schemeClr val="bg1"/>
                </a:solidFill>
                <a:latin typeface="Arial Bold"/>
                <a:cs typeface="Arial Bold"/>
              </a:rPr>
              <a:t>Simplistically referred to as “quantitative” vs. “qualitative” approaches to research. </a:t>
            </a:r>
          </a:p>
          <a:p>
            <a:pPr>
              <a:buFont typeface="Arial"/>
              <a:buChar char="•"/>
            </a:pPr>
            <a:r>
              <a:rPr lang="en-US" sz="2400" b="1" dirty="0" smtClean="0">
                <a:solidFill>
                  <a:schemeClr val="bg1"/>
                </a:solidFill>
                <a:latin typeface="Arial Bold"/>
                <a:cs typeface="Arial Bold"/>
              </a:rPr>
              <a:t>“Objective paradigm” vs. “meaningful paradigm.”</a:t>
            </a:r>
          </a:p>
          <a:p>
            <a:pPr>
              <a:buFont typeface="Arial"/>
              <a:buChar char="•"/>
            </a:pPr>
            <a:r>
              <a:rPr lang="en-US" sz="2400" b="1" dirty="0" smtClean="0">
                <a:solidFill>
                  <a:schemeClr val="bg1"/>
                </a:solidFill>
                <a:latin typeface="Arial Bold"/>
                <a:cs typeface="Arial Bold"/>
              </a:rPr>
              <a:t>“Purposive-rational action” (our primary way of interacting with nature, controlling it to meet our needs according to </a:t>
            </a:r>
            <a:r>
              <a:rPr lang="en-US" sz="2400" b="1" dirty="0" err="1" smtClean="0">
                <a:solidFill>
                  <a:schemeClr val="bg1"/>
                </a:solidFill>
                <a:latin typeface="Arial Bold"/>
                <a:cs typeface="Arial Bold"/>
              </a:rPr>
              <a:t>Habermas</a:t>
            </a:r>
            <a:r>
              <a:rPr lang="en-US" sz="2400" b="1" dirty="0" smtClean="0">
                <a:solidFill>
                  <a:schemeClr val="bg1"/>
                </a:solidFill>
                <a:latin typeface="Arial Bold"/>
                <a:cs typeface="Arial Bold"/>
              </a:rPr>
              <a:t>) vs. “communicative action” (interaction, understanding, negotiation and </a:t>
            </a:r>
            <a:r>
              <a:rPr lang="en-US" sz="2400" b="1" dirty="0" err="1" smtClean="0">
                <a:solidFill>
                  <a:schemeClr val="bg1"/>
                </a:solidFill>
                <a:latin typeface="Arial Bold"/>
                <a:cs typeface="Arial Bold"/>
              </a:rPr>
              <a:t>intersubjectivity</a:t>
            </a:r>
            <a:r>
              <a:rPr lang="en-US" sz="2400" b="1" dirty="0" smtClean="0">
                <a:solidFill>
                  <a:schemeClr val="bg1"/>
                </a:solidFill>
                <a:latin typeface="Arial Bold"/>
                <a:cs typeface="Arial Bold"/>
              </a:rPr>
              <a:t>). </a:t>
            </a:r>
          </a:p>
          <a:p>
            <a:pPr>
              <a:buFont typeface="Arial"/>
              <a:buChar char="•"/>
            </a:pPr>
            <a:r>
              <a:rPr lang="en-US" sz="2400" b="1" dirty="0" smtClean="0">
                <a:solidFill>
                  <a:schemeClr val="bg1"/>
                </a:solidFill>
                <a:latin typeface="Arial Bold"/>
                <a:cs typeface="Arial Bold"/>
              </a:rPr>
              <a:t>In CSCL settings, students blend strategic goal-oriented work on assigned tasks with peer social interaction. </a:t>
            </a:r>
          </a:p>
          <a:p>
            <a:pPr>
              <a:buFont typeface="Arial"/>
              <a:buChar char="•"/>
            </a:pPr>
            <a:r>
              <a:rPr lang="en-US" sz="2400" b="1" dirty="0" smtClean="0">
                <a:solidFill>
                  <a:schemeClr val="bg1"/>
                </a:solidFill>
                <a:latin typeface="Arial Bold"/>
                <a:cs typeface="Arial Bold"/>
              </a:rPr>
              <a:t>Traditional (objective) focus on individual mind vs. (meaningful) post-cognitive theories of distributed and situated cognition – incommensurate but both necessary. </a:t>
            </a:r>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355600" y="1066799"/>
            <a:ext cx="8483600" cy="5181601"/>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itle 9"/>
          <p:cNvSpPr>
            <a:spLocks noGrp="1"/>
          </p:cNvSpPr>
          <p:nvPr>
            <p:ph type="title"/>
          </p:nvPr>
        </p:nvSpPr>
        <p:spPr/>
        <p:txBody>
          <a:bodyPr/>
          <a:lstStyle/>
          <a:p>
            <a:r>
              <a:rPr lang="en-US" sz="3200" dirty="0" smtClean="0">
                <a:solidFill>
                  <a:schemeClr val="accent6">
                    <a:lumMod val="50000"/>
                  </a:schemeClr>
                </a:solidFill>
              </a:rPr>
              <a:t>4. Dimensions of analysis</a:t>
            </a:r>
          </a:p>
        </p:txBody>
      </p:sp>
      <p:sp>
        <p:nvSpPr>
          <p:cNvPr id="11" name="Content Placeholder 10"/>
          <p:cNvSpPr>
            <a:spLocks noGrp="1"/>
          </p:cNvSpPr>
          <p:nvPr>
            <p:ph idx="1"/>
          </p:nvPr>
        </p:nvSpPr>
        <p:spPr>
          <a:xfrm>
            <a:off x="381000" y="1219200"/>
            <a:ext cx="8382000" cy="5257800"/>
          </a:xfrm>
        </p:spPr>
        <p:txBody>
          <a:bodyPr/>
          <a:lstStyle/>
          <a:p>
            <a:r>
              <a:rPr lang="en-US" dirty="0" smtClean="0">
                <a:solidFill>
                  <a:schemeClr val="bg1"/>
                </a:solidFill>
              </a:rPr>
              <a:t>Actions and processes of </a:t>
            </a:r>
            <a:r>
              <a:rPr lang="en-US" dirty="0" smtClean="0">
                <a:solidFill>
                  <a:schemeClr val="accent6">
                    <a:lumMod val="50000"/>
                  </a:schemeClr>
                </a:solidFill>
              </a:rPr>
              <a:t>individuals, small groups, classrooms, communities</a:t>
            </a:r>
            <a:r>
              <a:rPr lang="en-US" dirty="0" smtClean="0">
                <a:solidFill>
                  <a:schemeClr val="bg1"/>
                </a:solidFill>
              </a:rPr>
              <a:t>-of-practice or whole cultures. </a:t>
            </a:r>
          </a:p>
          <a:p>
            <a:r>
              <a:rPr lang="en-US" dirty="0" smtClean="0">
                <a:solidFill>
                  <a:srgbClr val="0D5A50"/>
                </a:solidFill>
              </a:rPr>
              <a:t>Temporal dimension</a:t>
            </a:r>
            <a:r>
              <a:rPr lang="en-US" dirty="0" smtClean="0">
                <a:solidFill>
                  <a:schemeClr val="bg1"/>
                </a:solidFill>
              </a:rPr>
              <a:t>: brief exchanges or episodes of interaction to longitudinal studies. </a:t>
            </a:r>
          </a:p>
          <a:p>
            <a:r>
              <a:rPr lang="en-US" dirty="0" smtClean="0">
                <a:solidFill>
                  <a:schemeClr val="bg1"/>
                </a:solidFill>
              </a:rPr>
              <a:t>Different </a:t>
            </a:r>
            <a:r>
              <a:rPr lang="en-US" dirty="0" smtClean="0">
                <a:solidFill>
                  <a:srgbClr val="0D5A50"/>
                </a:solidFill>
              </a:rPr>
              <a:t>learning issues</a:t>
            </a:r>
            <a:r>
              <a:rPr lang="en-US" dirty="0" smtClean="0">
                <a:solidFill>
                  <a:schemeClr val="bg1"/>
                </a:solidFill>
              </a:rPr>
              <a:t>, learner characteristics, disciplines of learning, pedagogical approaches, different facilitating technologies. </a:t>
            </a:r>
          </a:p>
          <a:p>
            <a:r>
              <a:rPr lang="en-US" dirty="0" smtClean="0">
                <a:solidFill>
                  <a:schemeClr val="bg1"/>
                </a:solidFill>
              </a:rPr>
              <a:t>….</a:t>
            </a:r>
            <a:endParaRPr lang="en-US" dirty="0">
              <a:solidFill>
                <a:schemeClr val="bg1"/>
              </a:solidFill>
            </a:endParaRP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355600" y="914400"/>
            <a:ext cx="8483600" cy="5562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itle 9"/>
          <p:cNvSpPr>
            <a:spLocks noGrp="1"/>
          </p:cNvSpPr>
          <p:nvPr>
            <p:ph type="title"/>
          </p:nvPr>
        </p:nvSpPr>
        <p:spPr>
          <a:xfrm>
            <a:off x="685800" y="228600"/>
            <a:ext cx="7772400" cy="685800"/>
          </a:xfrm>
        </p:spPr>
        <p:txBody>
          <a:bodyPr/>
          <a:lstStyle/>
          <a:p>
            <a:r>
              <a:rPr lang="en-US" sz="3200" dirty="0" smtClean="0">
                <a:solidFill>
                  <a:schemeClr val="accent6">
                    <a:lumMod val="50000"/>
                  </a:schemeClr>
                </a:solidFill>
              </a:rPr>
              <a:t>Multi-vocal methods -- 1 </a:t>
            </a:r>
            <a:endParaRPr lang="en-US" sz="3200" dirty="0">
              <a:solidFill>
                <a:schemeClr val="accent6">
                  <a:lumMod val="50000"/>
                </a:schemeClr>
              </a:solidFill>
            </a:endParaRPr>
          </a:p>
        </p:txBody>
      </p:sp>
      <p:sp>
        <p:nvSpPr>
          <p:cNvPr id="11" name="Content Placeholder 10"/>
          <p:cNvSpPr>
            <a:spLocks noGrp="1"/>
          </p:cNvSpPr>
          <p:nvPr>
            <p:ph idx="1"/>
          </p:nvPr>
        </p:nvSpPr>
        <p:spPr>
          <a:xfrm>
            <a:off x="304800" y="1066800"/>
            <a:ext cx="8534400" cy="5257800"/>
          </a:xfrm>
        </p:spPr>
        <p:txBody>
          <a:bodyPr/>
          <a:lstStyle/>
          <a:p>
            <a:r>
              <a:rPr lang="en-US" sz="2400" dirty="0" smtClean="0">
                <a:solidFill>
                  <a:schemeClr val="bg1"/>
                </a:solidFill>
                <a:latin typeface="Arial Bold"/>
                <a:cs typeface="Arial Bold"/>
              </a:rPr>
              <a:t>Growing recognition of the power and even necessity of incorporating multiple approaches in exploring the design of educational applications. </a:t>
            </a:r>
          </a:p>
          <a:p>
            <a:r>
              <a:rPr lang="en-US" sz="2400" dirty="0" smtClean="0">
                <a:solidFill>
                  <a:schemeClr val="bg1"/>
                </a:solidFill>
                <a:latin typeface="Arial Bold"/>
                <a:cs typeface="Arial Bold"/>
              </a:rPr>
              <a:t>Approach should be selected based upon the nature of ones research interests, questions, hypotheses and data. </a:t>
            </a:r>
          </a:p>
          <a:p>
            <a:r>
              <a:rPr lang="en-US" sz="2400" dirty="0" smtClean="0">
                <a:solidFill>
                  <a:schemeClr val="bg1"/>
                </a:solidFill>
                <a:latin typeface="Arial Bold"/>
                <a:cs typeface="Arial Bold"/>
              </a:rPr>
              <a:t>A sequence of phases with different approaches likely to be most productive in different phases.</a:t>
            </a:r>
          </a:p>
          <a:p>
            <a:r>
              <a:rPr lang="en-US" sz="2400" dirty="0" err="1" smtClean="0">
                <a:solidFill>
                  <a:schemeClr val="bg1"/>
                </a:solidFill>
                <a:latin typeface="Arial Bold"/>
                <a:cs typeface="Arial Bold"/>
              </a:rPr>
              <a:t>Complementarity</a:t>
            </a:r>
            <a:r>
              <a:rPr lang="en-US" sz="2400" dirty="0" smtClean="0">
                <a:solidFill>
                  <a:schemeClr val="bg1"/>
                </a:solidFill>
                <a:latin typeface="Arial Bold"/>
                <a:cs typeface="Arial Bold"/>
              </a:rPr>
              <a:t> of objective and meaningful analyses. Many researchers who started with one of these approaches realized as they articulated their findings that they needed evidence that could only come through the other approach. </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355600" y="943859"/>
            <a:ext cx="8483600" cy="5304541"/>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itle 9"/>
          <p:cNvSpPr>
            <a:spLocks noGrp="1"/>
          </p:cNvSpPr>
          <p:nvPr>
            <p:ph type="title"/>
          </p:nvPr>
        </p:nvSpPr>
        <p:spPr>
          <a:xfrm>
            <a:off x="685800" y="0"/>
            <a:ext cx="7772400" cy="838200"/>
          </a:xfrm>
        </p:spPr>
        <p:txBody>
          <a:bodyPr/>
          <a:lstStyle/>
          <a:p>
            <a:r>
              <a:rPr lang="en-US" sz="3200" b="1" dirty="0" smtClean="0">
                <a:solidFill>
                  <a:schemeClr val="accent6">
                    <a:lumMod val="50000"/>
                  </a:schemeClr>
                </a:solidFill>
              </a:rPr>
              <a:t>Multi-vocal methods -- 2 </a:t>
            </a:r>
            <a:endParaRPr lang="en-US" sz="3200" b="1" dirty="0">
              <a:solidFill>
                <a:schemeClr val="accent6">
                  <a:lumMod val="50000"/>
                </a:schemeClr>
              </a:solidFill>
            </a:endParaRPr>
          </a:p>
        </p:txBody>
      </p:sp>
      <p:sp>
        <p:nvSpPr>
          <p:cNvPr id="11" name="Content Placeholder 10"/>
          <p:cNvSpPr>
            <a:spLocks noGrp="1"/>
          </p:cNvSpPr>
          <p:nvPr>
            <p:ph idx="1"/>
          </p:nvPr>
        </p:nvSpPr>
        <p:spPr>
          <a:xfrm>
            <a:off x="304800" y="1143000"/>
            <a:ext cx="8534400" cy="4724400"/>
          </a:xfrm>
        </p:spPr>
        <p:txBody>
          <a:bodyPr/>
          <a:lstStyle/>
          <a:p>
            <a:r>
              <a:rPr lang="en-US" sz="2400" dirty="0" smtClean="0">
                <a:solidFill>
                  <a:schemeClr val="bg1"/>
                </a:solidFill>
                <a:latin typeface="Arial"/>
                <a:cs typeface="Arial"/>
              </a:rPr>
              <a:t>Power of collaboration across research labs, including globally. By pooling researchers from different traditions, collaborative research efforts access more theoretical viewpoints, methodological approaches, educational technologies and rich data sources. </a:t>
            </a:r>
          </a:p>
          <a:p>
            <a:r>
              <a:rPr lang="en-US" sz="2400" dirty="0" smtClean="0">
                <a:solidFill>
                  <a:schemeClr val="bg1"/>
                </a:solidFill>
                <a:latin typeface="Arial"/>
                <a:cs typeface="Arial"/>
              </a:rPr>
              <a:t>The research questions that CSCL faces are complex and involve different aspects and components, which may be best analyzed by different methods. </a:t>
            </a:r>
          </a:p>
          <a:p>
            <a:r>
              <a:rPr lang="en-US" sz="2400" dirty="0" smtClean="0">
                <a:solidFill>
                  <a:schemeClr val="bg1"/>
                </a:solidFill>
                <a:latin typeface="Arial"/>
                <a:cs typeface="Arial"/>
              </a:rPr>
              <a:t>An investigation of meaning making in groups may benefit from an objective analysis of individual behaviors and vice versa—without denying the theoretical differences among the approaches. </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11524</TotalTime>
  <Words>745</Words>
  <Application>Microsoft Macintosh PowerPoint</Application>
  <PresentationFormat>On-screen Show (4:3)</PresentationFormat>
  <Paragraphs>88</Paragraphs>
  <Slides>11</Slides>
  <Notes>7</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11</vt:i4>
      </vt:variant>
    </vt:vector>
  </HeadingPairs>
  <TitlesOfParts>
    <vt:vector size="13" baseType="lpstr">
      <vt:lpstr>Metro</vt:lpstr>
      <vt:lpstr>Macintosh HD:Users:GStahl2:Desktop:cscl2011 pdfs:cscl2011workshop.doc!OLE_LINK1</vt:lpstr>
      <vt:lpstr>Slide 1</vt:lpstr>
      <vt:lpstr>Slide 2</vt:lpstr>
      <vt:lpstr>Slide 3</vt:lpstr>
      <vt:lpstr>Slide 4</vt:lpstr>
      <vt:lpstr>Slide 5</vt:lpstr>
      <vt:lpstr>Slide 6</vt:lpstr>
      <vt:lpstr>4. Dimensions of analysis</vt:lpstr>
      <vt:lpstr>Multi-vocal methods -- 1 </vt:lpstr>
      <vt:lpstr>Multi-vocal methods -- 2 </vt:lpstr>
      <vt:lpstr>Slide 10</vt:lpstr>
      <vt:lpstr>For Further Information:</vt:lpstr>
    </vt:vector>
  </TitlesOfParts>
  <Manager/>
  <Company>Drexel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Gerry Stahl</dc:creator>
  <cp:keywords/>
  <dc:description/>
  <cp:lastModifiedBy>Gerry Stahl</cp:lastModifiedBy>
  <cp:revision>167</cp:revision>
  <cp:lastPrinted>2011-06-19T16:32:43Z</cp:lastPrinted>
  <dcterms:created xsi:type="dcterms:W3CDTF">2011-06-29T18:29:29Z</dcterms:created>
  <dcterms:modified xsi:type="dcterms:W3CDTF">2011-06-29T18:30:29Z</dcterms:modified>
  <cp:category/>
</cp:coreProperties>
</file>