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70" r:id="rId1"/>
  </p:sldMasterIdLst>
  <p:sldIdLst>
    <p:sldId id="256" r:id="rId2"/>
    <p:sldId id="258" r:id="rId3"/>
    <p:sldId id="267" r:id="rId4"/>
    <p:sldId id="268" r:id="rId5"/>
    <p:sldId id="266" r:id="rId6"/>
    <p:sldId id="269" r:id="rId7"/>
    <p:sldId id="271" r:id="rId8"/>
    <p:sldId id="257" r:id="rId9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News Gothic MT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News Gothic MT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News Gothic MT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News Gothic MT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News Gothic MT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News Gothic MT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News Gothic MT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News Gothic MT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News Gothic MT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112FF"/>
    <a:srgbClr val="C0055F"/>
    <a:srgbClr val="FF78E0"/>
    <a:srgbClr val="9A39E7"/>
    <a:srgbClr val="9C0EA8"/>
    <a:srgbClr val="F0A7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 varScale="1">
        <p:scale>
          <a:sx n="106" d="100"/>
          <a:sy n="106" d="100"/>
        </p:scale>
        <p:origin x="-1464" y="-112"/>
      </p:cViewPr>
      <p:guideLst>
        <p:guide orient="horz" pos="624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97" d="100"/>
        <a:sy n="197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jp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28738" y="717550"/>
            <a:ext cx="6486525" cy="4184650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>
            <a:normAutofit/>
          </a:bodyPr>
          <a:lstStyle/>
          <a:p>
            <a:pPr defTabSz="914400" fontAlgn="auto">
              <a:spcBef>
                <a:spcPts val="2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/>
            </a:pPr>
            <a:endParaRPr sz="3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718105"/>
            <a:ext cx="6498158" cy="2530761"/>
          </a:xfrm>
        </p:spPr>
        <p:txBody>
          <a:bodyPr rtlCol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7200" b="0" i="0" kern="1200">
                <a:solidFill>
                  <a:srgbClr val="000090"/>
                </a:solidFill>
                <a:latin typeface="Chalkboard SE Bold"/>
                <a:ea typeface="+mj-ea"/>
                <a:cs typeface="Chalkboard SE Bold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1602746"/>
          </a:xfrm>
        </p:spPr>
        <p:txBody>
          <a:bodyPr rtlCol="0">
            <a:no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800" b="0" i="0" kern="1200">
                <a:solidFill>
                  <a:srgbClr val="000090"/>
                </a:solidFill>
                <a:latin typeface="Chalkboard SE Bold"/>
                <a:ea typeface="+mn-ea"/>
                <a:cs typeface="Chalkboard SE Bold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en-US" dirty="0" smtClean="0"/>
          </a:p>
          <a:p>
            <a:r>
              <a:rPr lang="en-US" dirty="0" smtClean="0"/>
              <a:t>Gerry Stahl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508808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671F21-4EC6-E840-B934-CF9CCEE0F743}" type="datetimeFigureOut">
              <a:rPr lang="en-US"/>
              <a:pPr>
                <a:defRPr/>
              </a:pPr>
              <a:t>6/17/13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C8FA5B-5F0E-3441-9021-B5419AD9E7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350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825B98-E869-104A-AD17-BA4D4738CB9B}" type="datetimeFigureOut">
              <a:rPr lang="en-US"/>
              <a:pPr>
                <a:defRPr/>
              </a:pPr>
              <a:t>6/17/13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AEBC37-6244-0948-A658-B62467E0A3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353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6DA949-1046-6B44-86E7-E2B450DEF3E4}" type="datetimeFigureOut">
              <a:rPr lang="en-US"/>
              <a:pPr>
                <a:defRPr/>
              </a:pPr>
              <a:t>6/17/13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D21A16-8B0F-BE46-9E28-C87A886AA5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582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cscl_home.g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275" y="5524500"/>
            <a:ext cx="965200" cy="966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>
            <a:spLocks noChangeArrowheads="1"/>
          </p:cNvSpPr>
          <p:nvPr userDrawn="1"/>
        </p:nvSpPr>
        <p:spPr bwMode="auto">
          <a:xfrm>
            <a:off x="3306763" y="5945188"/>
            <a:ext cx="26019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000" u="sng" smtClean="0">
                <a:solidFill>
                  <a:srgbClr val="000090"/>
                </a:solidFill>
                <a:latin typeface="Chalkboard SE Bold" charset="0"/>
                <a:cs typeface="Chalkboard SE Bold" charset="0"/>
              </a:rPr>
              <a:t>www.GerryStahl.net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7494058" cy="580341"/>
          </a:xfrm>
        </p:spPr>
        <p:txBody>
          <a:bodyPr/>
          <a:lstStyle>
            <a:lvl1pPr>
              <a:defRPr b="1" i="0">
                <a:solidFill>
                  <a:srgbClr val="000090"/>
                </a:solidFill>
                <a:latin typeface="Chalkboard SE"/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846667"/>
            <a:ext cx="8042276" cy="5096934"/>
          </a:xfrm>
          <a:ln>
            <a:solidFill>
              <a:srgbClr val="09213B"/>
            </a:solidFill>
          </a:ln>
        </p:spPr>
        <p:txBody>
          <a:bodyPr/>
          <a:lstStyle>
            <a:lvl1pPr marL="349250" indent="-349250">
              <a:buClr>
                <a:srgbClr val="000090"/>
              </a:buClr>
              <a:buFont typeface="Wingdings" charset="2"/>
              <a:buChar char="Ø"/>
              <a:defRPr sz="2800" b="1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Chalkboard SE"/>
              </a:defRPr>
            </a:lvl1pPr>
            <a:lvl2pPr marL="685800" indent="-336550">
              <a:buClr>
                <a:srgbClr val="000090"/>
              </a:buClr>
              <a:buFont typeface="Wingdings" charset="2"/>
              <a:buChar char="Ø"/>
              <a:defRPr sz="2400" b="1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Chalkboard SE"/>
              </a:defRPr>
            </a:lvl2pPr>
            <a:lvl3pPr marL="968375" indent="-282575">
              <a:buClr>
                <a:srgbClr val="000090"/>
              </a:buClr>
              <a:buFont typeface="Wingdings" charset="2"/>
              <a:buChar char="Ø"/>
              <a:defRPr b="1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Chalkboard SE"/>
              </a:defRPr>
            </a:lvl3pPr>
            <a:lvl4pPr marL="1263650" indent="-295275">
              <a:buClr>
                <a:srgbClr val="000090"/>
              </a:buClr>
              <a:buFont typeface="Wingdings" charset="2"/>
              <a:buChar char="Ø"/>
              <a:defRPr b="1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Chalkboard SE"/>
              </a:defRPr>
            </a:lvl4pPr>
            <a:lvl5pPr marL="1546225" indent="-282575">
              <a:buClr>
                <a:srgbClr val="000090"/>
              </a:buClr>
              <a:buFont typeface="Wingdings" charset="2"/>
              <a:buChar char="Ø"/>
              <a:defRPr b="1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Chalkboard SE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7926388" y="211138"/>
            <a:ext cx="665162" cy="365125"/>
          </a:xfrm>
        </p:spPr>
        <p:txBody>
          <a:bodyPr/>
          <a:lstStyle>
            <a:lvl1pPr>
              <a:defRPr sz="2000">
                <a:solidFill>
                  <a:srgbClr val="000090"/>
                </a:solidFill>
              </a:defRPr>
            </a:lvl1pPr>
          </a:lstStyle>
          <a:p>
            <a:pPr>
              <a:defRPr/>
            </a:pPr>
            <a:fld id="{1EB5121A-A11A-AD4D-A715-12BC7691F2C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8" name="Picture 7" descr="CSCL_header_v2_2012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7110" y="5717936"/>
            <a:ext cx="2086028" cy="627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982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EE7BE1-4450-BE4F-94BA-3EEF66989524}" type="datetimeFigureOut">
              <a:rPr lang="en-US"/>
              <a:pPr>
                <a:defRPr/>
              </a:pPr>
              <a:t>6/17/13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229B72-3983-E14A-9907-F484DA0731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401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B2D8A2-C7DC-5142-B3BB-DC891FBD74F2}" type="datetimeFigureOut">
              <a:rPr lang="en-US"/>
              <a:pPr>
                <a:defRPr/>
              </a:pPr>
              <a:t>6/17/13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4592F6-73F9-FD43-8C0C-42993F804B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574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4717B7-8CEC-AA4B-A409-6A60292FE9EE}" type="datetimeFigureOut">
              <a:rPr lang="en-US"/>
              <a:pPr>
                <a:defRPr/>
              </a:pPr>
              <a:t>6/17/13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6CA337-96E9-3F43-A19C-5C10ADE346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720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1D63DB-FAFC-194E-A928-C3C33CCAF836}" type="datetimeFigureOut">
              <a:rPr lang="en-US"/>
              <a:pPr>
                <a:defRPr/>
              </a:pPr>
              <a:t>6/17/13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A5FD53-5E48-054E-B630-0A2EA26BC5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380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E6B777-63AB-C94E-B5FC-ED754EE13C78}" type="datetimeFigureOut">
              <a:rPr lang="en-US"/>
              <a:pPr>
                <a:defRPr/>
              </a:pPr>
              <a:t>6/17/13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41AE64-4517-4E48-BFE5-4B6D9B7A13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650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974799-3777-A84E-B6D2-EEBDF3DD26F6}" type="datetimeFigureOut">
              <a:rPr lang="en-US"/>
              <a:pPr>
                <a:defRPr/>
              </a:pPr>
              <a:t>6/17/13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F8CC25-9E67-B949-A8ED-9CF9F9BE9F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946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6CB382-7AF3-574B-A12B-F1885EDCFA8B}" type="datetimeFigureOut">
              <a:rPr lang="en-US"/>
              <a:pPr>
                <a:defRPr/>
              </a:pPr>
              <a:t>6/17/13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EFF84C-BD4B-EF42-A3C8-2F96CF7C1C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41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lumMod val="75000"/>
              </a:schemeClr>
            </a:gs>
            <a:gs pos="100000">
              <a:srgbClr val="FF78E0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549275" y="107950"/>
            <a:ext cx="8042275" cy="133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49275" y="1600200"/>
            <a:ext cx="8042275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275" y="62753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9513696-B044-FB45-AEAD-8DD196F572C0}" type="datetimeFigureOut">
              <a:rPr lang="en-US"/>
              <a:pPr>
                <a:defRPr/>
              </a:pPr>
              <a:t>6/17/13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113" y="6275388"/>
            <a:ext cx="48402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813" y="627538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36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B0AD9BF3-C4D1-EA41-BFD0-AE022EC5C1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3" r:id="rId1"/>
    <p:sldLayoutId id="2147483824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  <p:sldLayoutId id="2147483820" r:id="rId10"/>
    <p:sldLayoutId id="2147483821" r:id="rId11"/>
    <p:sldLayoutId id="2147483822" r:id="rId12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600" kern="1200">
          <a:ln>
            <a:solidFill>
              <a:srgbClr val="000000"/>
            </a:solidFill>
          </a:ln>
          <a:solidFill>
            <a:srgbClr val="000090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charset="0"/>
          <a:ea typeface="ＭＳ Ｐゴシック" charset="0"/>
          <a:cs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charset="0"/>
          <a:ea typeface="ＭＳ Ｐゴシック" charset="0"/>
          <a:cs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charset="0"/>
          <a:ea typeface="ＭＳ Ｐゴシック" charset="0"/>
          <a:cs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charset="0"/>
          <a:ea typeface="ＭＳ Ｐゴシック" charset="0"/>
          <a:cs typeface="ＭＳ Ｐゴシック" charset="0"/>
        </a:defRPr>
      </a:lvl9pPr>
    </p:titleStyle>
    <p:bodyStyle>
      <a:lvl1pPr marL="349250" indent="-349250" algn="l" rtl="0" eaLnBrk="0" fontAlgn="base" hangingPunct="0">
        <a:spcBef>
          <a:spcPts val="2000"/>
        </a:spcBef>
        <a:spcAft>
          <a:spcPct val="0"/>
        </a:spcAft>
        <a:buClr>
          <a:srgbClr val="6FB7D7"/>
        </a:buClr>
        <a:buSzPct val="110000"/>
        <a:buFont typeface="Wingdings 2" charset="0"/>
        <a:buChar char=""/>
        <a:defRPr sz="2400" kern="1200">
          <a:ln>
            <a:solidFill>
              <a:srgbClr val="000000"/>
            </a:solidFill>
          </a:ln>
          <a:solidFill>
            <a:srgbClr val="000090"/>
          </a:solidFill>
          <a:latin typeface="+mn-lt"/>
          <a:ea typeface="ＭＳ Ｐゴシック" charset="0"/>
          <a:cs typeface="ＭＳ Ｐゴシック" charset="0"/>
        </a:defRPr>
      </a:lvl1pPr>
      <a:lvl2pPr marL="685800" indent="-336550" algn="l" rtl="0" eaLnBrk="0" fontAlgn="base" hangingPunct="0">
        <a:spcBef>
          <a:spcPts val="600"/>
        </a:spcBef>
        <a:spcAft>
          <a:spcPct val="0"/>
        </a:spcAft>
        <a:buClr>
          <a:srgbClr val="215D77"/>
        </a:buClr>
        <a:buSzPct val="110000"/>
        <a:buFont typeface="Wingdings 2" charset="0"/>
        <a:buChar char=""/>
        <a:defRPr sz="2200" kern="1200">
          <a:ln>
            <a:solidFill>
              <a:srgbClr val="000000"/>
            </a:solidFill>
          </a:ln>
          <a:solidFill>
            <a:srgbClr val="000090"/>
          </a:solidFill>
          <a:latin typeface="+mn-lt"/>
          <a:ea typeface="ＭＳ Ｐゴシック" charset="0"/>
          <a:cs typeface="+mn-cs"/>
        </a:defRPr>
      </a:lvl2pPr>
      <a:lvl3pPr marL="968375" indent="-282575" algn="l" rtl="0" eaLnBrk="0" fontAlgn="base" hangingPunct="0">
        <a:spcBef>
          <a:spcPts val="600"/>
        </a:spcBef>
        <a:spcAft>
          <a:spcPct val="0"/>
        </a:spcAft>
        <a:buClr>
          <a:srgbClr val="6FB7D7"/>
        </a:buClr>
        <a:buSzPct val="110000"/>
        <a:buFont typeface="Wingdings 2" charset="0"/>
        <a:buChar char=""/>
        <a:defRPr sz="2000" kern="1200">
          <a:ln>
            <a:solidFill>
              <a:srgbClr val="000000"/>
            </a:solidFill>
          </a:ln>
          <a:solidFill>
            <a:srgbClr val="000090"/>
          </a:solidFill>
          <a:latin typeface="+mn-lt"/>
          <a:ea typeface="ＭＳ Ｐゴシック" charset="0"/>
          <a:cs typeface="+mn-cs"/>
        </a:defRPr>
      </a:lvl3pPr>
      <a:lvl4pPr marL="1263650" indent="-295275" algn="l" rtl="0" eaLnBrk="0" fontAlgn="base" hangingPunct="0">
        <a:spcBef>
          <a:spcPts val="600"/>
        </a:spcBef>
        <a:spcAft>
          <a:spcPct val="0"/>
        </a:spcAft>
        <a:buClr>
          <a:srgbClr val="215D77"/>
        </a:buClr>
        <a:buSzPct val="110000"/>
        <a:buFont typeface="Wingdings 2" charset="0"/>
        <a:buChar char=""/>
        <a:defRPr kern="1200">
          <a:ln>
            <a:solidFill>
              <a:srgbClr val="000000"/>
            </a:solidFill>
          </a:ln>
          <a:solidFill>
            <a:srgbClr val="000090"/>
          </a:solidFill>
          <a:latin typeface="+mn-lt"/>
          <a:ea typeface="ＭＳ Ｐゴシック" charset="0"/>
          <a:cs typeface="+mn-cs"/>
        </a:defRPr>
      </a:lvl4pPr>
      <a:lvl5pPr marL="1546225" indent="-282575" algn="l" rtl="0" eaLnBrk="0" fontAlgn="base" hangingPunct="0">
        <a:spcBef>
          <a:spcPts val="600"/>
        </a:spcBef>
        <a:spcAft>
          <a:spcPct val="0"/>
        </a:spcAft>
        <a:buClr>
          <a:srgbClr val="6FB7D7"/>
        </a:buClr>
        <a:buSzPct val="110000"/>
        <a:buFont typeface="Wingdings 2" charset="0"/>
        <a:buChar char=""/>
        <a:defRPr kern="1200">
          <a:ln>
            <a:solidFill>
              <a:srgbClr val="000000"/>
            </a:solidFill>
          </a:ln>
          <a:solidFill>
            <a:srgbClr val="000090"/>
          </a:solidFill>
          <a:latin typeface="+mn-lt"/>
          <a:ea typeface="ＭＳ Ｐゴシック" charset="0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7069" y="232722"/>
            <a:ext cx="7288212" cy="4648200"/>
          </a:xfrm>
        </p:spPr>
        <p:txBody>
          <a:bodyPr/>
          <a:lstStyle/>
          <a:p>
            <a:pPr algn="l" fontAlgn="auto">
              <a:spcAft>
                <a:spcPts val="0"/>
              </a:spcAft>
              <a:defRPr/>
            </a:pPr>
            <a:r>
              <a:rPr lang="en-US" sz="3600" dirty="0"/>
              <a:t>"To analyze a shared world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	in </a:t>
            </a:r>
            <a:r>
              <a:rPr lang="en-US" sz="3600" dirty="0"/>
              <a:t>a sedimented resource</a:t>
            </a:r>
            <a:br>
              <a:rPr lang="en-US" sz="3600" dirty="0"/>
            </a:br>
            <a:r>
              <a:rPr lang="en-US" sz="3600" dirty="0"/>
              <a:t>And a community in a </a:t>
            </a:r>
            <a:r>
              <a:rPr lang="en-US" sz="3600" dirty="0" smtClean="0"/>
              <a:t>lonely I,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>Hold infinity in the trace of </a:t>
            </a:r>
            <a:r>
              <a:rPr lang="en-US" sz="3600" dirty="0" smtClean="0"/>
              <a:t>a 	social </a:t>
            </a:r>
            <a:r>
              <a:rPr lang="en-US" sz="3600" dirty="0"/>
              <a:t>force,</a:t>
            </a:r>
            <a:br>
              <a:rPr lang="en-US" sz="3600" dirty="0"/>
            </a:br>
            <a:r>
              <a:rPr lang="en-US" sz="3600" dirty="0"/>
              <a:t>And eternity in the wink of an </a:t>
            </a:r>
            <a:r>
              <a:rPr lang="en-US" sz="3600" dirty="0" smtClean="0"/>
              <a:t>	eye</a:t>
            </a:r>
            <a:r>
              <a:rPr lang="en-US" sz="3600" dirty="0"/>
              <a:t>." </a:t>
            </a:r>
            <a:endParaRPr lang="en-US" sz="3600" i="1" dirty="0"/>
          </a:p>
        </p:txBody>
      </p:sp>
      <p:sp>
        <p:nvSpPr>
          <p:cNvPr id="14338" name="Subtitle 2"/>
          <p:cNvSpPr>
            <a:spLocks noGrp="1"/>
          </p:cNvSpPr>
          <p:nvPr>
            <p:ph type="subTitle" idx="1"/>
          </p:nvPr>
        </p:nvSpPr>
        <p:spPr>
          <a:xfrm>
            <a:off x="1322388" y="4902200"/>
            <a:ext cx="6499225" cy="1603375"/>
          </a:xfrm>
        </p:spPr>
        <p:txBody>
          <a:bodyPr/>
          <a:lstStyle/>
          <a:p>
            <a:pPr>
              <a:buClr>
                <a:srgbClr val="6FB7D7"/>
              </a:buClr>
              <a:buFont typeface="Wingdings 2" charset="0"/>
              <a:buNone/>
            </a:pPr>
            <a:endParaRPr lang="en-US" dirty="0">
              <a:latin typeface="Chalkboard SE Bold" charset="0"/>
              <a:ea typeface="ＭＳ Ｐゴシック" charset="0"/>
              <a:cs typeface="Chalkboard SE Bold" charset="0"/>
            </a:endParaRPr>
          </a:p>
          <a:p>
            <a:pPr>
              <a:buClr>
                <a:srgbClr val="6FB7D7"/>
              </a:buClr>
              <a:buFont typeface="Wingdings 2" charset="0"/>
              <a:buNone/>
            </a:pPr>
            <a:r>
              <a:rPr lang="en-US" sz="3600" dirty="0">
                <a:latin typeface="Chalkboard SE Bold" charset="0"/>
                <a:ea typeface="ＭＳ Ｐゴシック" charset="0"/>
                <a:cs typeface="Chalkboard SE Bold" charset="0"/>
              </a:rPr>
              <a:t>Gerry </a:t>
            </a:r>
            <a:r>
              <a:rPr lang="en-US" sz="3600" dirty="0" smtClean="0">
                <a:latin typeface="Chalkboard SE Bold" charset="0"/>
                <a:ea typeface="ＭＳ Ｐゴシック" charset="0"/>
                <a:cs typeface="Chalkboard SE Bold" charset="0"/>
              </a:rPr>
              <a:t>Stahl </a:t>
            </a:r>
            <a:r>
              <a:rPr lang="en-US" sz="2400" dirty="0" smtClean="0">
                <a:latin typeface="Chalkboard SE Bold" charset="0"/>
                <a:ea typeface="ＭＳ Ｐゴシック" charset="0"/>
                <a:cs typeface="Chalkboard SE Bold" charset="0"/>
              </a:rPr>
              <a:t>(channeling William Blake) </a:t>
            </a:r>
            <a:endParaRPr lang="en-US" sz="2400" dirty="0">
              <a:latin typeface="Chalkboard SE Bold" charset="0"/>
              <a:ea typeface="ＭＳ Ｐゴシック" charset="0"/>
              <a:cs typeface="Chalkboard SE Bold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>
          <a:xfrm>
            <a:off x="685800" y="50801"/>
            <a:ext cx="7494588" cy="787400"/>
          </a:xfrm>
        </p:spPr>
        <p:txBody>
          <a:bodyPr/>
          <a:lstStyle/>
          <a:p>
            <a:pPr eaLnBrk="1" hangingPunct="1"/>
            <a:r>
              <a:rPr lang="en-US" sz="2800" i="1" dirty="0">
                <a:latin typeface="Chalkboard SE" charset="0"/>
              </a:rPr>
              <a:t>Open Foundational Questions in CSCL</a:t>
            </a:r>
            <a:endParaRPr lang="en-US" sz="2400" dirty="0">
              <a:latin typeface="Chalkboard SE" charset="0"/>
            </a:endParaRPr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>
          <a:xfrm>
            <a:off x="554038" y="1054100"/>
            <a:ext cx="8042275" cy="4343400"/>
          </a:xfrm>
        </p:spPr>
        <p:txBody>
          <a:bodyPr/>
          <a:lstStyle/>
          <a:p>
            <a:pPr eaLnBrk="1" hangingPunct="1">
              <a:buFont typeface="Wingdings" charset="0"/>
              <a:buChar char="Ø"/>
            </a:pPr>
            <a:r>
              <a:rPr lang="en-US" sz="2400" dirty="0" smtClean="0">
                <a:latin typeface="Chalkboard SE" charset="0"/>
              </a:rPr>
              <a:t>How are interactional resources sedimented and how do they integrate a shared world, bridging across individual, group &amp; community levels?</a:t>
            </a:r>
          </a:p>
          <a:p>
            <a:pPr eaLnBrk="1" hangingPunct="1">
              <a:buFont typeface="Wingdings" charset="0"/>
              <a:buChar char="Ø"/>
            </a:pPr>
            <a:r>
              <a:rPr lang="en-US" sz="2400" dirty="0" smtClean="0">
                <a:latin typeface="Chalkboard SE" charset="0"/>
              </a:rPr>
              <a:t>How do individuals emerge from groups &amp; communities and how do they contribute to them?</a:t>
            </a:r>
          </a:p>
          <a:p>
            <a:pPr eaLnBrk="1" hangingPunct="1">
              <a:buFont typeface="Wingdings" charset="0"/>
              <a:buChar char="Ø"/>
            </a:pPr>
            <a:r>
              <a:rPr lang="en-US" sz="2400" dirty="0" smtClean="0">
                <a:latin typeface="Chalkboard SE" charset="0"/>
              </a:rPr>
              <a:t>How can we trace the emergence of social practices out of group interactions?</a:t>
            </a:r>
          </a:p>
          <a:p>
            <a:pPr eaLnBrk="1" hangingPunct="1">
              <a:buFont typeface="Wingdings" charset="0"/>
              <a:buChar char="Ø"/>
            </a:pPr>
            <a:r>
              <a:rPr lang="en-US" sz="2400" dirty="0" smtClean="0">
                <a:latin typeface="Chalkboard SE" charset="0"/>
              </a:rPr>
              <a:t>How can we rigorously conduct thick descriptions (like the </a:t>
            </a:r>
            <a:r>
              <a:rPr lang="en-US" sz="2400" dirty="0" smtClean="0"/>
              <a:t>wink </a:t>
            </a:r>
            <a:r>
              <a:rPr lang="en-US" sz="2400" dirty="0"/>
              <a:t>of </a:t>
            </a:r>
            <a:r>
              <a:rPr lang="en-US" sz="2400" dirty="0" smtClean="0"/>
              <a:t>an eye)?</a:t>
            </a:r>
            <a:endParaRPr lang="en-US" sz="2400" dirty="0">
              <a:latin typeface="Chalkboard SE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>
          <a:xfrm>
            <a:off x="685800" y="50801"/>
            <a:ext cx="7494588" cy="787400"/>
          </a:xfrm>
        </p:spPr>
        <p:txBody>
          <a:bodyPr/>
          <a:lstStyle/>
          <a:p>
            <a:pPr eaLnBrk="1" hangingPunct="1"/>
            <a:r>
              <a:rPr lang="en-US" sz="2800" i="1" dirty="0" smtClean="0">
                <a:latin typeface="Chalkboard SE" charset="0"/>
              </a:rPr>
              <a:t>The Uniqueness of CSCL</a:t>
            </a:r>
            <a:endParaRPr lang="en-US" sz="2400" dirty="0">
              <a:latin typeface="Chalkboard SE" charset="0"/>
            </a:endParaRPr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>
          <a:xfrm>
            <a:off x="554038" y="1524000"/>
            <a:ext cx="8042275" cy="3289300"/>
          </a:xfrm>
        </p:spPr>
        <p:txBody>
          <a:bodyPr/>
          <a:lstStyle/>
          <a:p>
            <a:pPr eaLnBrk="1" hangingPunct="1">
              <a:buFont typeface="Wingdings" charset="0"/>
              <a:buChar char="Ø"/>
            </a:pPr>
            <a:r>
              <a:rPr lang="en-US" sz="2400" dirty="0" smtClean="0">
                <a:latin typeface="Chalkboard SE" charset="0"/>
              </a:rPr>
              <a:t>CSCL is a human science, requiring human interpretation to analyze many central issues.</a:t>
            </a:r>
          </a:p>
          <a:p>
            <a:r>
              <a:rPr lang="en-US" sz="2400" b="0" dirty="0" smtClean="0"/>
              <a:t>“CSCL </a:t>
            </a:r>
            <a:r>
              <a:rPr lang="en-US" sz="2400" b="0" dirty="0"/>
              <a:t>is a field of study centrally concerned with </a:t>
            </a:r>
            <a:r>
              <a:rPr lang="en-US" sz="2400" dirty="0"/>
              <a:t>meaning and the practices </a:t>
            </a:r>
            <a:r>
              <a:rPr lang="en-US" sz="2400" dirty="0" smtClean="0"/>
              <a:t>of meaning</a:t>
            </a:r>
            <a:r>
              <a:rPr lang="en-US" sz="2400" dirty="0"/>
              <a:t>-making </a:t>
            </a:r>
            <a:r>
              <a:rPr lang="en-US" sz="2400" b="0" dirty="0"/>
              <a:t>in the context of joint activity, and the ways in which these </a:t>
            </a:r>
            <a:r>
              <a:rPr lang="en-US" sz="2400" b="0" dirty="0" smtClean="0"/>
              <a:t>practices are </a:t>
            </a:r>
            <a:r>
              <a:rPr lang="en-US" sz="2400" b="0" dirty="0"/>
              <a:t>mediated through designed artifacts</a:t>
            </a:r>
            <a:r>
              <a:rPr lang="en-US" sz="2400" b="0" dirty="0" smtClean="0"/>
              <a:t>.” – Tim Koschmann at CSCL 2002 keynote</a:t>
            </a:r>
            <a:endParaRPr lang="en-US" sz="2400" dirty="0">
              <a:latin typeface="Chalkboard S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3653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>
          <a:xfrm>
            <a:off x="685800" y="50801"/>
            <a:ext cx="7494588" cy="787400"/>
          </a:xfrm>
        </p:spPr>
        <p:txBody>
          <a:bodyPr/>
          <a:lstStyle/>
          <a:p>
            <a:pPr eaLnBrk="1" hangingPunct="1"/>
            <a:r>
              <a:rPr lang="en-US" sz="2800" i="1" dirty="0" smtClean="0">
                <a:latin typeface="Chalkboard SE" charset="0"/>
              </a:rPr>
              <a:t>Paradigmatic Research</a:t>
            </a:r>
            <a:endParaRPr lang="en-US" sz="2400" dirty="0">
              <a:latin typeface="Chalkboard SE" charset="0"/>
            </a:endParaRPr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>
          <a:xfrm>
            <a:off x="554038" y="1054100"/>
            <a:ext cx="8042275" cy="4343400"/>
          </a:xfrm>
        </p:spPr>
        <p:txBody>
          <a:bodyPr/>
          <a:lstStyle/>
          <a:p>
            <a:pPr eaLnBrk="1" hangingPunct="1">
              <a:buFont typeface="Wingdings" charset="0"/>
              <a:buChar char="Ø"/>
            </a:pPr>
            <a:r>
              <a:rPr lang="en-US" sz="2400" dirty="0" smtClean="0">
                <a:latin typeface="Chalkboard SE" charset="0"/>
              </a:rPr>
              <a:t>Thomas Kuhn in “</a:t>
            </a:r>
            <a:r>
              <a:rPr lang="en-US" sz="2400" i="1" dirty="0" smtClean="0">
                <a:latin typeface="Chalkboard SE" charset="0"/>
              </a:rPr>
              <a:t>The Structure of Scientific Revolutions</a:t>
            </a:r>
            <a:r>
              <a:rPr lang="en-US" sz="2400" dirty="0" smtClean="0">
                <a:latin typeface="Chalkboard SE" charset="0"/>
              </a:rPr>
              <a:t>” (1962) distinguished research within a paradigm from research that defines a new paradigm – </a:t>
            </a:r>
            <a:r>
              <a:rPr lang="en-US" sz="2400" b="0" i="1" u="sng" dirty="0" smtClean="0">
                <a:latin typeface="Chalkboard SE" charset="0"/>
              </a:rPr>
              <a:t>tension in CSCL</a:t>
            </a:r>
            <a:r>
              <a:rPr lang="en-US" sz="2400" dirty="0" smtClean="0">
                <a:latin typeface="Chalkboard SE" charset="0"/>
              </a:rPr>
              <a:t>!</a:t>
            </a:r>
          </a:p>
          <a:p>
            <a:pPr eaLnBrk="1" hangingPunct="1">
              <a:buFont typeface="Wingdings" charset="0"/>
              <a:buChar char="Ø"/>
            </a:pPr>
            <a:r>
              <a:rPr lang="en-US" sz="2400" dirty="0" smtClean="0">
                <a:latin typeface="Chalkboard SE" charset="0"/>
              </a:rPr>
              <a:t>Much research in CSCL adopts methods from education, psychology, information science, computer science – which is based on their paradigms</a:t>
            </a:r>
          </a:p>
          <a:p>
            <a:pPr eaLnBrk="1" hangingPunct="1">
              <a:buFont typeface="Wingdings" charset="0"/>
              <a:buChar char="Ø"/>
            </a:pPr>
            <a:r>
              <a:rPr lang="en-US" sz="2400" dirty="0" smtClean="0">
                <a:latin typeface="Chalkboard SE" charset="0"/>
              </a:rPr>
              <a:t>This can produce incremental gains in knowledge within established paradigms</a:t>
            </a:r>
            <a:endParaRPr lang="en-US" sz="2400" dirty="0">
              <a:latin typeface="Chalkboard S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3653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>
          <a:xfrm>
            <a:off x="685800" y="50801"/>
            <a:ext cx="7494588" cy="711200"/>
          </a:xfrm>
        </p:spPr>
        <p:txBody>
          <a:bodyPr/>
          <a:lstStyle/>
          <a:p>
            <a:pPr eaLnBrk="1" hangingPunct="1"/>
            <a:r>
              <a:rPr lang="en-US" sz="2800" i="1" dirty="0" smtClean="0">
                <a:latin typeface="Chalkboard SE" charset="0"/>
              </a:rPr>
              <a:t>Quantitative Research</a:t>
            </a:r>
            <a:endParaRPr lang="en-US" sz="2400" dirty="0">
              <a:latin typeface="Chalkboard SE" charset="0"/>
            </a:endParaRPr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>
          <a:xfrm>
            <a:off x="554038" y="1054100"/>
            <a:ext cx="8042275" cy="4343400"/>
          </a:xfrm>
        </p:spPr>
        <p:txBody>
          <a:bodyPr/>
          <a:lstStyle/>
          <a:p>
            <a:pPr eaLnBrk="1" hangingPunct="1">
              <a:buFont typeface="Wingdings" charset="0"/>
              <a:buChar char="Ø"/>
            </a:pPr>
            <a:r>
              <a:rPr lang="en-US" sz="2400" dirty="0" smtClean="0">
                <a:latin typeface="Chalkboard SE" charset="0"/>
              </a:rPr>
              <a:t>The established sciences have benefited from quantitative methods in the past 100 years</a:t>
            </a:r>
          </a:p>
          <a:p>
            <a:pPr eaLnBrk="1" hangingPunct="1">
              <a:buFont typeface="Wingdings" charset="0"/>
              <a:buChar char="Ø"/>
            </a:pPr>
            <a:r>
              <a:rPr lang="en-US" sz="2400" dirty="0" smtClean="0">
                <a:latin typeface="Chalkboard SE" charset="0"/>
              </a:rPr>
              <a:t>Many CSCL researchers were trained in these traditions</a:t>
            </a:r>
          </a:p>
          <a:p>
            <a:pPr eaLnBrk="1" hangingPunct="1">
              <a:buFont typeface="Wingdings" charset="0"/>
              <a:buChar char="Ø"/>
            </a:pPr>
            <a:r>
              <a:rPr lang="en-US" sz="2400" dirty="0" smtClean="0">
                <a:latin typeface="Chalkboard SE" charset="0"/>
              </a:rPr>
              <a:t>However, these methods are based on specific theoretical paradigms – such as cognitive-science theories of cognition and folk theories of cognition</a:t>
            </a:r>
          </a:p>
          <a:p>
            <a:pPr eaLnBrk="1" hangingPunct="1">
              <a:buFont typeface="Wingdings" charset="0"/>
              <a:buChar char="Ø"/>
            </a:pPr>
            <a:r>
              <a:rPr lang="en-US" sz="2400" dirty="0" smtClean="0">
                <a:latin typeface="Chalkboard SE" charset="0"/>
              </a:rPr>
              <a:t>For instance, research based on self-reports or coding rely on the folk theories of subjects or coders</a:t>
            </a:r>
            <a:endParaRPr lang="en-US" sz="2400" dirty="0">
              <a:latin typeface="Chalkboard S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3695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>
          <a:xfrm>
            <a:off x="685800" y="50801"/>
            <a:ext cx="7494588" cy="711200"/>
          </a:xfrm>
        </p:spPr>
        <p:txBody>
          <a:bodyPr/>
          <a:lstStyle/>
          <a:p>
            <a:pPr eaLnBrk="1" hangingPunct="1"/>
            <a:r>
              <a:rPr lang="en-US" sz="2800" i="1" dirty="0" smtClean="0">
                <a:latin typeface="Chalkboard SE" charset="0"/>
              </a:rPr>
              <a:t>Exploratory Research</a:t>
            </a:r>
            <a:endParaRPr lang="en-US" sz="2400" dirty="0">
              <a:latin typeface="Chalkboard SE" charset="0"/>
            </a:endParaRPr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>
          <a:xfrm>
            <a:off x="554038" y="1054100"/>
            <a:ext cx="8042275" cy="4343400"/>
          </a:xfrm>
        </p:spPr>
        <p:txBody>
          <a:bodyPr/>
          <a:lstStyle/>
          <a:p>
            <a:pPr eaLnBrk="1" hangingPunct="1">
              <a:buFont typeface="Wingdings" charset="0"/>
              <a:buChar char="Ø"/>
            </a:pPr>
            <a:r>
              <a:rPr lang="en-US" sz="2400" dirty="0" smtClean="0">
                <a:latin typeface="Chalkboard SE" charset="0"/>
              </a:rPr>
              <a:t>CSCL needs new paradigms of cognition, centered on collaborative learning (small groups) and computer support (artifact-mediated)</a:t>
            </a:r>
          </a:p>
          <a:p>
            <a:pPr eaLnBrk="1" hangingPunct="1">
              <a:buFont typeface="Wingdings" charset="0"/>
              <a:buChar char="Ø"/>
            </a:pPr>
            <a:r>
              <a:rPr lang="en-US" sz="2400" dirty="0" smtClean="0">
                <a:latin typeface="Chalkboard SE" charset="0"/>
              </a:rPr>
              <a:t>This requires explorative research, not based on paradigms (and their methods) of other sciences</a:t>
            </a:r>
          </a:p>
          <a:p>
            <a:pPr eaLnBrk="1" hangingPunct="1">
              <a:buFont typeface="Wingdings" charset="0"/>
              <a:buChar char="Ø"/>
            </a:pPr>
            <a:r>
              <a:rPr lang="en-US" sz="2400" dirty="0" smtClean="0">
                <a:latin typeface="Chalkboard SE" charset="0"/>
              </a:rPr>
              <a:t>CSCL research needs to analyze how “practices of meaning making” take place at the group unit of analysis – and how this integrates individual contributions and socio-cultural forces</a:t>
            </a:r>
            <a:endParaRPr lang="en-US" sz="2400" dirty="0">
              <a:latin typeface="Chalkboard S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6264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>
          <a:xfrm>
            <a:off x="685800" y="50801"/>
            <a:ext cx="7494588" cy="711200"/>
          </a:xfrm>
        </p:spPr>
        <p:txBody>
          <a:bodyPr/>
          <a:lstStyle/>
          <a:p>
            <a:pPr eaLnBrk="1" hangingPunct="1"/>
            <a:r>
              <a:rPr lang="en-US" sz="2800" i="1" dirty="0" smtClean="0">
                <a:latin typeface="Chalkboard SE" charset="0"/>
              </a:rPr>
              <a:t>Two Exploratory Agendas</a:t>
            </a:r>
            <a:endParaRPr lang="en-US" sz="2400" dirty="0">
              <a:latin typeface="Chalkboard SE" charset="0"/>
            </a:endParaRPr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>
          <a:xfrm>
            <a:off x="554038" y="1054100"/>
            <a:ext cx="8042275" cy="4343400"/>
          </a:xfrm>
        </p:spPr>
        <p:txBody>
          <a:bodyPr/>
          <a:lstStyle/>
          <a:p>
            <a:pPr eaLnBrk="1" hangingPunct="1">
              <a:buFont typeface="Wingdings" charset="0"/>
              <a:buChar char="Ø"/>
            </a:pPr>
            <a:r>
              <a:rPr lang="en-US" sz="2400" dirty="0" smtClean="0">
                <a:latin typeface="Chalkboard SE" charset="0"/>
              </a:rPr>
              <a:t>Theory: </a:t>
            </a:r>
            <a:r>
              <a:rPr lang="en-US" sz="2400" dirty="0"/>
              <a:t>"To analyze a shared world </a:t>
            </a:r>
            <a:r>
              <a:rPr lang="en-US" sz="2400" dirty="0" smtClean="0"/>
              <a:t>in </a:t>
            </a:r>
            <a:r>
              <a:rPr lang="en-US" sz="2400" dirty="0"/>
              <a:t>a sedimented </a:t>
            </a:r>
            <a:r>
              <a:rPr lang="en-US" sz="2400" dirty="0" smtClean="0"/>
              <a:t>resource”: how to integrate individual, small group &amp; community units of analysis with interactional resources</a:t>
            </a:r>
          </a:p>
          <a:p>
            <a:pPr lvl="1" eaLnBrk="1" hangingPunct="1">
              <a:buFont typeface="Wingdings" charset="0"/>
              <a:buChar char="Ø"/>
            </a:pPr>
            <a:r>
              <a:rPr lang="en-US" sz="2000" dirty="0">
                <a:latin typeface="Chalkboard SE" charset="0"/>
              </a:rPr>
              <a:t>ijCSCL issues 2012 (4), 2013 (1), 2013 (2)</a:t>
            </a:r>
          </a:p>
          <a:p>
            <a:pPr lvl="1" eaLnBrk="1" hangingPunct="1">
              <a:buFont typeface="Wingdings" charset="0"/>
              <a:buChar char="Ø"/>
            </a:pPr>
            <a:r>
              <a:rPr lang="en-US" sz="2000" dirty="0">
                <a:latin typeface="Chalkboard SE" charset="0"/>
              </a:rPr>
              <a:t>Workshop on “Levels of Learning” at CSCL 2013</a:t>
            </a:r>
          </a:p>
          <a:p>
            <a:pPr eaLnBrk="1" hangingPunct="1">
              <a:buFont typeface="Wingdings" charset="0"/>
              <a:buChar char="Ø"/>
            </a:pPr>
            <a:r>
              <a:rPr lang="en-US" sz="2400" dirty="0" smtClean="0"/>
              <a:t>Design-Based Research: The Virtual Math Teams (VMT) Project 2002-2015</a:t>
            </a:r>
          </a:p>
          <a:p>
            <a:pPr lvl="1" eaLnBrk="1" hangingPunct="1">
              <a:buFont typeface="Wingdings" charset="0"/>
              <a:buChar char="Ø"/>
            </a:pPr>
            <a:r>
              <a:rPr lang="en-US" sz="2000" dirty="0" smtClean="0"/>
              <a:t>Stahl (2006, 2009, 2013)</a:t>
            </a:r>
          </a:p>
        </p:txBody>
      </p:sp>
    </p:spTree>
    <p:extLst>
      <p:ext uri="{BB962C8B-B14F-4D97-AF65-F5344CB8AC3E}">
        <p14:creationId xmlns:p14="http://schemas.microsoft.com/office/powerpoint/2010/main" val="2505430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>
          <a:xfrm>
            <a:off x="549275" y="107950"/>
            <a:ext cx="7494588" cy="579438"/>
          </a:xfrm>
        </p:spPr>
        <p:txBody>
          <a:bodyPr/>
          <a:lstStyle/>
          <a:p>
            <a:pPr eaLnBrk="1" hangingPunct="1"/>
            <a:r>
              <a:rPr lang="en-US">
                <a:latin typeface="Chalkboard SE" charset="0"/>
              </a:rPr>
              <a:t> </a:t>
            </a:r>
          </a:p>
        </p:txBody>
      </p:sp>
      <p:pic>
        <p:nvPicPr>
          <p:cNvPr id="20482" name="Picture 5" descr="svmt.tif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0900" y="2209800"/>
            <a:ext cx="259715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3" name="Picture 7" descr="te.tif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1913" y="993775"/>
            <a:ext cx="2376487" cy="563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4" name="Picture 11" descr="gc.tif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8" y="998538"/>
            <a:ext cx="2600325" cy="5630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5" name="TextBox 14"/>
          <p:cNvSpPr txBox="1">
            <a:spLocks noChangeArrowheads="1"/>
          </p:cNvSpPr>
          <p:nvPr/>
        </p:nvSpPr>
        <p:spPr bwMode="auto">
          <a:xfrm>
            <a:off x="1219200" y="107950"/>
            <a:ext cx="66897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600">
                <a:solidFill>
                  <a:srgbClr val="000090"/>
                </a:solidFill>
                <a:latin typeface="Chalkboard SE Bold" charset="0"/>
                <a:cs typeface="Chalkboard SE Bold" charset="0"/>
              </a:rPr>
              <a:t>The Virtual Math Teams Trilogy</a:t>
            </a:r>
          </a:p>
        </p:txBody>
      </p:sp>
      <p:pic>
        <p:nvPicPr>
          <p:cNvPr id="20486" name="Picture 17" descr="vmt logo.tiff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5100" y="914400"/>
            <a:ext cx="1414463" cy="106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1241</TotalTime>
  <Words>446</Words>
  <Application>Microsoft Macintosh PowerPoint</Application>
  <PresentationFormat>On-screen Show (4:3)</PresentationFormat>
  <Paragraphs>32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Breeze</vt:lpstr>
      <vt:lpstr>"To analyze a shared world   in a sedimented resource And a community in a lonely I, Hold infinity in the trace of a  social force, And eternity in the wink of an  eye." </vt:lpstr>
      <vt:lpstr>Open Foundational Questions in CSCL</vt:lpstr>
      <vt:lpstr>The Uniqueness of CSCL</vt:lpstr>
      <vt:lpstr>Paradigmatic Research</vt:lpstr>
      <vt:lpstr>Quantitative Research</vt:lpstr>
      <vt:lpstr>Exploratory Research</vt:lpstr>
      <vt:lpstr>Two Exploratory Agendas</vt:lpstr>
      <vt:lpstr>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Gerry Stahl</dc:creator>
  <cp:lastModifiedBy>Gerry Stahl</cp:lastModifiedBy>
  <cp:revision>44</cp:revision>
  <dcterms:created xsi:type="dcterms:W3CDTF">2013-05-11T14:52:52Z</dcterms:created>
  <dcterms:modified xsi:type="dcterms:W3CDTF">2013-06-18T03:01:15Z</dcterms:modified>
</cp:coreProperties>
</file>