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0" r:id="rId1"/>
  </p:sldMasterIdLst>
  <p:sldIdLst>
    <p:sldId id="272" r:id="rId2"/>
    <p:sldId id="267" r:id="rId3"/>
    <p:sldId id="274" r:id="rId4"/>
    <p:sldId id="273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12FF"/>
    <a:srgbClr val="C0055F"/>
    <a:srgbClr val="FF78E0"/>
    <a:srgbClr val="9A39E7"/>
    <a:srgbClr val="9C0EA8"/>
    <a:srgbClr val="F0A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440" y="-104"/>
      </p:cViewPr>
      <p:guideLst>
        <p:guide orient="horz" pos="62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738" y="717550"/>
            <a:ext cx="6486525" cy="4184650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defTabSz="914400" fontAlgn="auto"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718105"/>
            <a:ext cx="6498158" cy="2530761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7200" b="0" i="0" kern="1200">
                <a:solidFill>
                  <a:srgbClr val="000090"/>
                </a:solidFill>
                <a:latin typeface="Chalkboard SE Bold"/>
                <a:ea typeface="+mj-ea"/>
                <a:cs typeface="Chalkboard SE Bold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1602746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800" b="0" i="0" kern="1200">
                <a:solidFill>
                  <a:srgbClr val="000090"/>
                </a:solidFill>
                <a:latin typeface="Chalkboard SE Bold"/>
                <a:ea typeface="+mn-ea"/>
                <a:cs typeface="Chalkboard SE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/>
          </a:p>
          <a:p>
            <a:r>
              <a:rPr lang="en-US" dirty="0" smtClean="0"/>
              <a:t>Gerry Stahl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880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71F21-4EC6-E840-B934-CF9CCEE0F743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8FA5B-5F0E-3441-9021-B5419AD9E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5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25B98-E869-104A-AD17-BA4D4738CB9B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EBC37-6244-0948-A658-B62467E0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5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DA949-1046-6B44-86E7-E2B450DEF3E4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21A16-8B0F-BE46-9E28-C87A886AA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8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scl_home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5524500"/>
            <a:ext cx="965200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3306763" y="5945188"/>
            <a:ext cx="2601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u="sng" smtClean="0">
                <a:solidFill>
                  <a:srgbClr val="000090"/>
                </a:solidFill>
                <a:latin typeface="Chalkboard SE Bold" charset="0"/>
                <a:cs typeface="Chalkboard SE Bold" charset="0"/>
              </a:rPr>
              <a:t>www.GerryStahl.net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7494058" cy="580341"/>
          </a:xfrm>
        </p:spPr>
        <p:txBody>
          <a:bodyPr/>
          <a:lstStyle>
            <a:lvl1pPr>
              <a:defRPr b="1" i="0">
                <a:solidFill>
                  <a:srgbClr val="000090"/>
                </a:solidFill>
                <a:latin typeface="Chalkboard SE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46667"/>
            <a:ext cx="8042276" cy="5096934"/>
          </a:xfrm>
        </p:spPr>
        <p:txBody>
          <a:bodyPr/>
          <a:lstStyle>
            <a:lvl1pPr marL="349250" indent="-349250">
              <a:buClr>
                <a:srgbClr val="000090"/>
              </a:buClr>
              <a:buFont typeface="Wingdings" charset="2"/>
              <a:buChar char="Ø"/>
              <a:defRPr sz="2800" b="1">
                <a:solidFill>
                  <a:srgbClr val="000090"/>
                </a:solidFill>
                <a:latin typeface="Chalkboard SE"/>
              </a:defRPr>
            </a:lvl1pPr>
            <a:lvl2pPr marL="685800" indent="-336550">
              <a:buClr>
                <a:srgbClr val="000090"/>
              </a:buClr>
              <a:buFont typeface="Wingdings" charset="2"/>
              <a:buChar char="Ø"/>
              <a:defRPr sz="2400" b="1">
                <a:solidFill>
                  <a:srgbClr val="000090"/>
                </a:solidFill>
                <a:latin typeface="Chalkboard SE"/>
              </a:defRPr>
            </a:lvl2pPr>
            <a:lvl3pPr marL="968375" indent="-282575">
              <a:buClr>
                <a:srgbClr val="000090"/>
              </a:buClr>
              <a:buFont typeface="Wingdings" charset="2"/>
              <a:buChar char="Ø"/>
              <a:defRPr b="1">
                <a:solidFill>
                  <a:srgbClr val="000090"/>
                </a:solidFill>
                <a:latin typeface="Chalkboard SE"/>
              </a:defRPr>
            </a:lvl3pPr>
            <a:lvl4pPr marL="1263650" indent="-295275">
              <a:buClr>
                <a:srgbClr val="000090"/>
              </a:buClr>
              <a:buFont typeface="Wingdings" charset="2"/>
              <a:buChar char="Ø"/>
              <a:defRPr b="1">
                <a:solidFill>
                  <a:srgbClr val="000090"/>
                </a:solidFill>
                <a:latin typeface="Chalkboard SE"/>
              </a:defRPr>
            </a:lvl4pPr>
            <a:lvl5pPr marL="1546225" indent="-282575">
              <a:buClr>
                <a:srgbClr val="000090"/>
              </a:buClr>
              <a:buFont typeface="Wingdings" charset="2"/>
              <a:buChar char="Ø"/>
              <a:defRPr b="1">
                <a:solidFill>
                  <a:srgbClr val="000090"/>
                </a:solidFill>
                <a:latin typeface="Chalkboard SE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926388" y="211138"/>
            <a:ext cx="665162" cy="365125"/>
          </a:xfrm>
        </p:spPr>
        <p:txBody>
          <a:bodyPr/>
          <a:lstStyle>
            <a:lvl1pPr>
              <a:defRPr sz="2000">
                <a:solidFill>
                  <a:srgbClr val="000090"/>
                </a:solidFill>
              </a:defRPr>
            </a:lvl1pPr>
          </a:lstStyle>
          <a:p>
            <a:pPr>
              <a:defRPr/>
            </a:pPr>
            <a:fld id="{1EB5121A-A11A-AD4D-A715-12BC7691F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CSCL_header_v2_201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110" y="5717936"/>
            <a:ext cx="2086028" cy="62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E7BE1-4450-BE4F-94BA-3EEF66989524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29B72-3983-E14A-9907-F484DA073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0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D8A2-C7DC-5142-B3BB-DC891FBD74F2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592F6-73F9-FD43-8C0C-42993F804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7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717B7-8CEC-AA4B-A409-6A60292FE9EE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CA337-96E9-3F43-A19C-5C10ADE34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2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D63DB-FAFC-194E-A928-C3C33CCAF836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5FD53-5E48-054E-B630-0A2EA26BC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8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B777-63AB-C94E-B5FC-ED754EE13C78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1AE64-4517-4E48-BFE5-4B6D9B7A1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5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74799-3777-A84E-B6D2-EEBDF3DD26F6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8CC25-9E67-B949-A8ED-9CF9F9BE9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4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CB382-7AF3-574B-A12B-F1885EDCFA8B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FF84C-BD4B-EF42-A3C8-2F96CF7C1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112FF"/>
            </a:gs>
            <a:gs pos="100000">
              <a:srgbClr val="C0055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9513696-B044-FB45-AEAD-8DD196F572C0}" type="datetimeFigureOut">
              <a:rPr lang="en-US"/>
              <a:pPr>
                <a:defRPr/>
              </a:pPr>
              <a:t>6/15/13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36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0AD9BF3-C4D1-EA41-BFD0-AE022EC5C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charset="0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0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0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0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0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Relationship Id="rId3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077200" cy="25320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800" i="1" dirty="0" smtClean="0"/>
              <a:t>PISA 2015: Assessing Collaborative Learning</a:t>
            </a:r>
            <a:endParaRPr lang="en-US" sz="4800" i="1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322388" y="3298825"/>
            <a:ext cx="6499225" cy="1603375"/>
          </a:xfrm>
        </p:spPr>
        <p:txBody>
          <a:bodyPr/>
          <a:lstStyle/>
          <a:p>
            <a:pPr>
              <a:buClr>
                <a:srgbClr val="6FB7D7"/>
              </a:buClr>
              <a:buFont typeface="Wingdings 2" charset="0"/>
              <a:buNone/>
            </a:pPr>
            <a:endParaRPr lang="en-US" dirty="0">
              <a:latin typeface="Chalkboard SE Bold" charset="0"/>
              <a:ea typeface="ＭＳ Ｐゴシック" charset="0"/>
              <a:cs typeface="Chalkboard SE Bold" charset="0"/>
            </a:endParaRPr>
          </a:p>
          <a:p>
            <a:pPr>
              <a:buClr>
                <a:srgbClr val="6FB7D7"/>
              </a:buClr>
              <a:buFont typeface="Wingdings 2" charset="0"/>
              <a:buNone/>
            </a:pPr>
            <a:r>
              <a:rPr lang="en-US" dirty="0">
                <a:latin typeface="Chalkboard SE Bold" charset="0"/>
                <a:ea typeface="ＭＳ Ｐゴシック" charset="0"/>
                <a:cs typeface="Chalkboard SE Bold" charset="0"/>
              </a:rPr>
              <a:t>Gerry Stahl</a:t>
            </a:r>
          </a:p>
        </p:txBody>
      </p:sp>
    </p:spTree>
    <p:extLst>
      <p:ext uri="{BB962C8B-B14F-4D97-AF65-F5344CB8AC3E}">
        <p14:creationId xmlns:p14="http://schemas.microsoft.com/office/powerpoint/2010/main" val="1422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554038" y="228600"/>
            <a:ext cx="8042275" cy="5562600"/>
          </a:xfrm>
        </p:spPr>
        <p:txBody>
          <a:bodyPr/>
          <a:lstStyle/>
          <a:p>
            <a:pPr eaLnBrk="1" hangingPunct="1">
              <a:buFont typeface="Wingdings" charset="0"/>
              <a:buChar char="Ø"/>
            </a:pPr>
            <a:r>
              <a:rPr lang="en-US" sz="2400" dirty="0" smtClean="0">
                <a:latin typeface="Chalkboard SE" charset="0"/>
              </a:rPr>
              <a:t>An </a:t>
            </a:r>
            <a:r>
              <a:rPr lang="en-US" sz="2400" i="1" dirty="0" smtClean="0">
                <a:latin typeface="Chalkboard SE" charset="0"/>
              </a:rPr>
              <a:t>impressive</a:t>
            </a:r>
            <a:r>
              <a:rPr lang="en-US" sz="2400" dirty="0" smtClean="0">
                <a:latin typeface="Chalkboard SE" charset="0"/>
              </a:rPr>
              <a:t> operational analysis of collaboration</a:t>
            </a:r>
          </a:p>
          <a:p>
            <a:pPr eaLnBrk="1" hangingPunct="1">
              <a:buFont typeface="Wingdings" charset="0"/>
              <a:buChar char="Ø"/>
            </a:pPr>
            <a:r>
              <a:rPr lang="en-US" sz="2400" dirty="0">
                <a:latin typeface="Chalkboard SE" charset="0"/>
              </a:rPr>
              <a:t>The CPS framework is a </a:t>
            </a:r>
            <a:r>
              <a:rPr lang="en-US" sz="2400" i="1" dirty="0">
                <a:latin typeface="Chalkboard SE" charset="0"/>
              </a:rPr>
              <a:t>rationalist model</a:t>
            </a:r>
            <a:r>
              <a:rPr lang="en-US" sz="2400" dirty="0">
                <a:latin typeface="Chalkboard SE" charset="0"/>
              </a:rPr>
              <a:t>; student collaboration is highly situated, tacit, interactive</a:t>
            </a:r>
          </a:p>
          <a:p>
            <a:pPr eaLnBrk="1" hangingPunct="1">
              <a:buFont typeface="Wingdings" charset="0"/>
              <a:buChar char="Ø"/>
            </a:pPr>
            <a:r>
              <a:rPr lang="en-US" sz="2400" dirty="0" smtClean="0">
                <a:latin typeface="Chalkboard SE" charset="0"/>
              </a:rPr>
              <a:t>The </a:t>
            </a:r>
            <a:r>
              <a:rPr lang="en-US" sz="2400" dirty="0" smtClean="0">
                <a:latin typeface="Chalkboard SE" charset="0"/>
              </a:rPr>
              <a:t>student moves are constrained for test purposes; </a:t>
            </a:r>
            <a:r>
              <a:rPr lang="en-US" sz="2400" dirty="0" smtClean="0">
                <a:latin typeface="Chalkboard SE" charset="0"/>
              </a:rPr>
              <a:t>but student </a:t>
            </a:r>
            <a:r>
              <a:rPr lang="en-US" sz="2400" dirty="0" smtClean="0">
                <a:latin typeface="Chalkboard SE" charset="0"/>
              </a:rPr>
              <a:t>collaboration relies on unconstrained expression</a:t>
            </a:r>
          </a:p>
          <a:p>
            <a:pPr eaLnBrk="1" hangingPunct="1">
              <a:buFont typeface="Wingdings" charset="0"/>
              <a:buChar char="Ø"/>
            </a:pPr>
            <a:r>
              <a:rPr lang="en-US" sz="2400" dirty="0" smtClean="0">
                <a:latin typeface="Chalkboard SE" charset="0"/>
              </a:rPr>
              <a:t>The options </a:t>
            </a:r>
            <a:r>
              <a:rPr lang="en-US" sz="2400" dirty="0" smtClean="0">
                <a:latin typeface="Chalkboard SE" charset="0"/>
              </a:rPr>
              <a:t>for chat are literate, not chat-</a:t>
            </a:r>
            <a:r>
              <a:rPr lang="en-US" sz="2400" dirty="0" smtClean="0">
                <a:latin typeface="Chalkboard SE" charset="0"/>
              </a:rPr>
              <a:t>like; collaboration is all about subtle linguistic practices </a:t>
            </a:r>
            <a:endParaRPr lang="en-US" sz="2400" dirty="0" smtClean="0">
              <a:latin typeface="Chalkboard SE" charset="0"/>
            </a:endParaRPr>
          </a:p>
          <a:p>
            <a:pPr eaLnBrk="1" hangingPunct="1">
              <a:buFont typeface="Wingdings" charset="0"/>
              <a:buChar char="Ø"/>
            </a:pPr>
            <a:r>
              <a:rPr lang="en-US" sz="2400" dirty="0" smtClean="0">
                <a:latin typeface="Chalkboard SE" charset="0"/>
              </a:rPr>
              <a:t>Students can learn to game the rationalist system: The framework values are clear in the choices.</a:t>
            </a:r>
          </a:p>
          <a:p>
            <a:pPr eaLnBrk="1" hangingPunct="1">
              <a:buFont typeface="Wingdings" charset="0"/>
              <a:buChar char="Ø"/>
            </a:pPr>
            <a:r>
              <a:rPr lang="en-US" sz="2400" dirty="0" smtClean="0">
                <a:latin typeface="Chalkboard SE" charset="0"/>
              </a:rPr>
              <a:t>Collaboration skills will be taught to the test model of rational collaborative problem solving</a:t>
            </a:r>
          </a:p>
          <a:p>
            <a:pPr eaLnBrk="1" hangingPunct="1">
              <a:buFont typeface="Wingdings" charset="0"/>
              <a:buChar char="Ø"/>
            </a:pPr>
            <a:endParaRPr lang="en-US" sz="2400" dirty="0">
              <a:latin typeface="Chalkboard S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65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554038" y="228600"/>
            <a:ext cx="8042275" cy="5562600"/>
          </a:xfrm>
        </p:spPr>
        <p:txBody>
          <a:bodyPr/>
          <a:lstStyle/>
          <a:p>
            <a:pPr eaLnBrk="1" hangingPunct="1">
              <a:buFont typeface="Wingdings" charset="0"/>
              <a:buChar char="Ø"/>
            </a:pPr>
            <a:r>
              <a:rPr lang="en-US" sz="2400" dirty="0" smtClean="0">
                <a:latin typeface="Chalkboard SE" charset="0"/>
              </a:rPr>
              <a:t>How will school systems prepare for this testing? With real collaborative learning or techniques based on the testing?</a:t>
            </a:r>
          </a:p>
          <a:p>
            <a:pPr eaLnBrk="1" hangingPunct="1">
              <a:buFont typeface="Wingdings" charset="0"/>
              <a:buChar char="Ø"/>
            </a:pPr>
            <a:r>
              <a:rPr lang="en-US" sz="2400" dirty="0" smtClean="0">
                <a:latin typeface="Chalkboard SE" charset="0"/>
              </a:rPr>
              <a:t>How can the CSCL research community view this as an opportunity to promote collaborative learning?</a:t>
            </a:r>
          </a:p>
          <a:p>
            <a:pPr eaLnBrk="1" hangingPunct="1">
              <a:buFont typeface="Wingdings" charset="0"/>
              <a:buChar char="Ø"/>
            </a:pPr>
            <a:r>
              <a:rPr lang="en-US" sz="2400" dirty="0" smtClean="0">
                <a:latin typeface="Chalkboard SE" charset="0"/>
              </a:rPr>
              <a:t>Do we have clear, operational, research-based and well-tested instructions in how to promote and teach collaborative learning?</a:t>
            </a:r>
          </a:p>
          <a:p>
            <a:pPr eaLnBrk="1" hangingPunct="1">
              <a:buFont typeface="Wingdings" charset="0"/>
              <a:buChar char="Ø"/>
            </a:pPr>
            <a:r>
              <a:rPr lang="en-US" sz="2400" dirty="0" smtClean="0">
                <a:latin typeface="Chalkboard SE" charset="0"/>
              </a:rPr>
              <a:t>Are there techniques of collaborative learning or is CL a pedagogical philosophy? Can we provide technologies to support it or approaches to promote it?</a:t>
            </a:r>
            <a:endParaRPr lang="en-US" sz="2400" dirty="0">
              <a:latin typeface="Chalkboard S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9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685800" y="50801"/>
            <a:ext cx="7494588" cy="787400"/>
          </a:xfrm>
        </p:spPr>
        <p:txBody>
          <a:bodyPr/>
          <a:lstStyle/>
          <a:p>
            <a:pPr eaLnBrk="1" hangingPunct="1"/>
            <a:r>
              <a:rPr lang="en-US" sz="2800" i="1" dirty="0" smtClean="0">
                <a:latin typeface="Chalkboard SE" charset="0"/>
              </a:rPr>
              <a:t>PISA CPS Chat Examples</a:t>
            </a:r>
            <a:endParaRPr lang="en-US" sz="2400" dirty="0">
              <a:latin typeface="Chalkboard SE" charset="0"/>
            </a:endParaRPr>
          </a:p>
        </p:txBody>
      </p:sp>
      <p:pic>
        <p:nvPicPr>
          <p:cNvPr id="3" name="Picture 2" descr="chat2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7" y="1371600"/>
            <a:ext cx="4231813" cy="5101364"/>
          </a:xfrm>
          <a:prstGeom prst="rect">
            <a:avLst/>
          </a:prstGeom>
        </p:spPr>
      </p:pic>
      <p:pic>
        <p:nvPicPr>
          <p:cNvPr id="4" name="Picture 3" descr="chat1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10" y="2116441"/>
            <a:ext cx="4479256" cy="4344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4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1970</TotalTime>
  <Words>188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Breeze</vt:lpstr>
      <vt:lpstr>PISA 2015: Assessing Collaborative Learning</vt:lpstr>
      <vt:lpstr>PowerPoint Presentation</vt:lpstr>
      <vt:lpstr>PowerPoint Presentation</vt:lpstr>
      <vt:lpstr>PISA CPS Chat Examples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Gerry Stahl</dc:creator>
  <cp:lastModifiedBy>Gerry Stahl</cp:lastModifiedBy>
  <cp:revision>47</cp:revision>
  <dcterms:created xsi:type="dcterms:W3CDTF">2013-05-11T14:52:52Z</dcterms:created>
  <dcterms:modified xsi:type="dcterms:W3CDTF">2013-06-16T15:06:05Z</dcterms:modified>
</cp:coreProperties>
</file>