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65" r:id="rId3"/>
    <p:sldId id="267" r:id="rId4"/>
    <p:sldId id="268" r:id="rId5"/>
    <p:sldId id="269" r:id="rId6"/>
    <p:sldId id="271" r:id="rId7"/>
    <p:sldId id="272" r:id="rId8"/>
    <p:sldId id="275" r:id="rId9"/>
    <p:sldId id="276" r:id="rId10"/>
    <p:sldId id="277" r:id="rId11"/>
    <p:sldId id="278" r:id="rId12"/>
    <p:sldId id="266" r:id="rId13"/>
    <p:sldId id="270" r:id="rId14"/>
    <p:sldId id="25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14"/>
    <a:srgbClr val="8112FF"/>
    <a:srgbClr val="C0055F"/>
    <a:srgbClr val="FF78E0"/>
    <a:srgbClr val="9A39E7"/>
    <a:srgbClr val="9C0EA8"/>
    <a:srgbClr val="F0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1192" y="-104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717550"/>
            <a:ext cx="6486525" cy="418465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18105"/>
            <a:ext cx="6498158" cy="2530761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7200" b="0" i="0" kern="1200">
                <a:ln>
                  <a:solidFill>
                    <a:srgbClr val="595959"/>
                  </a:solidFill>
                </a:ln>
                <a:solidFill>
                  <a:schemeClr val="tx1"/>
                </a:solidFill>
                <a:latin typeface="Chalkboard SE Bold"/>
                <a:ea typeface="+mj-ea"/>
                <a:cs typeface="Chalkboard S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602746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800" b="0" i="0" kern="1200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 Bold"/>
                <a:ea typeface="+mn-ea"/>
                <a:cs typeface="Chalkboard SE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Gerry Stahl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8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1F21-4EC6-E840-B934-CF9CCEE0F743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FA5B-5F0E-3441-9021-B5419AD9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5B98-E869-104A-AD17-BA4D4738CB9B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BC37-6244-0948-A658-B62467E0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A949-1046-6B44-86E7-E2B450DEF3E4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1A16-8B0F-BE46-9E28-C87A886AA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scl_hom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524500"/>
            <a:ext cx="965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mt logo.tif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5524500"/>
            <a:ext cx="12858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494058" cy="580341"/>
          </a:xfrm>
        </p:spPr>
        <p:txBody>
          <a:bodyPr/>
          <a:lstStyle>
            <a:lvl1pPr>
              <a:defRPr b="1" i="0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46667"/>
            <a:ext cx="8042276" cy="5096934"/>
          </a:xfrm>
        </p:spPr>
        <p:txBody>
          <a:bodyPr/>
          <a:lstStyle>
            <a:lvl1pPr marL="349250" indent="-349250">
              <a:buClr>
                <a:srgbClr val="000090"/>
              </a:buClr>
              <a:buFont typeface="Wingdings" charset="2"/>
              <a:buChar char="Ø"/>
              <a:defRPr sz="2800" b="1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1pPr>
            <a:lvl2pPr marL="685800" indent="-336550">
              <a:buClr>
                <a:srgbClr val="000090"/>
              </a:buClr>
              <a:buFont typeface="Wingdings" charset="2"/>
              <a:buChar char="Ø"/>
              <a:defRPr sz="2400" b="1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2pPr>
            <a:lvl3pPr marL="968375" indent="-282575">
              <a:buClr>
                <a:srgbClr val="000090"/>
              </a:buClr>
              <a:buFont typeface="Wingdings" charset="2"/>
              <a:buChar char="Ø"/>
              <a:defRPr b="1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3pPr>
            <a:lvl4pPr marL="1263650" indent="-295275">
              <a:buClr>
                <a:srgbClr val="000090"/>
              </a:buClr>
              <a:buFont typeface="Wingdings" charset="2"/>
              <a:buChar char="Ø"/>
              <a:defRPr b="1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4pPr>
            <a:lvl5pPr marL="1546225" indent="-282575">
              <a:buClr>
                <a:srgbClr val="000090"/>
              </a:buClr>
              <a:buFont typeface="Wingdings" charset="2"/>
              <a:buChar char="Ø"/>
              <a:defRPr b="1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6388" y="211138"/>
            <a:ext cx="665162" cy="365125"/>
          </a:xfrm>
        </p:spPr>
        <p:txBody>
          <a:bodyPr/>
          <a:lstStyle>
            <a:lvl1pPr>
              <a:defRPr sz="20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fld id="{1EB5121A-A11A-AD4D-A715-12BC7691F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7BE1-4450-BE4F-94BA-3EEF66989524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9B72-3983-E14A-9907-F484DA07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D8A2-C7DC-5142-B3BB-DC891FBD74F2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92F6-73F9-FD43-8C0C-42993F80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17B7-8CEC-AA4B-A409-6A60292FE9EE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A337-96E9-3F43-A19C-5C10ADE3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B-FAFC-194E-A928-C3C33CCAF836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FD53-5E48-054E-B630-0A2EA26B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B777-63AB-C94E-B5FC-ED754EE13C78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AE64-4517-4E48-BFE5-4B6D9B7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4799-3777-A84E-B6D2-EEBDF3DD26F6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CC25-9E67-B949-A8ED-9CF9F9BE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B382-7AF3-574B-A12B-F1885EDCFA8B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F84C-BD4B-EF42-A3C8-2F96CF7C1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12FF"/>
            </a:gs>
            <a:gs pos="100000">
              <a:srgbClr val="C0055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13696-B044-FB45-AEAD-8DD196F572C0}" type="datetimeFigureOut">
              <a:rPr lang="en-US"/>
              <a:pPr>
                <a:defRPr/>
              </a:pPr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AD9BF3-C4D1-EA41-BFD0-AE022EC5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rrystahl.net/elibrary/eucli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ENREF_26"/><Relationship Id="rId4" Type="http://schemas.openxmlformats.org/officeDocument/2006/relationships/hyperlink" Target="#_ENREF_1"/><Relationship Id="rId5" Type="http://schemas.openxmlformats.org/officeDocument/2006/relationships/hyperlink" Target="#_ENREF_28"/><Relationship Id="rId6" Type="http://schemas.openxmlformats.org/officeDocument/2006/relationships/hyperlink" Target="#_ENREF_7"/><Relationship Id="rId7" Type="http://schemas.openxmlformats.org/officeDocument/2006/relationships/hyperlink" Target="#_ENREF_18"/><Relationship Id="rId1" Type="http://schemas.openxmlformats.org/officeDocument/2006/relationships/slideLayout" Target="../slideLayouts/slideLayout2.xml"/><Relationship Id="rId2" Type="http://schemas.openxmlformats.org/officeDocument/2006/relationships/hyperlink" Target="#_ENREF_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086600" cy="222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Resources for Connecting Levels of Learning </a:t>
            </a:r>
            <a:endParaRPr lang="en-US" sz="4800" i="1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1603375"/>
          </a:xfrm>
        </p:spPr>
        <p:txBody>
          <a:bodyPr/>
          <a:lstStyle/>
          <a:p>
            <a:pPr>
              <a:buClr>
                <a:srgbClr val="6FB7D7"/>
              </a:buClr>
              <a:buFont typeface="Wingdings 2" charset="0"/>
              <a:buNone/>
            </a:pPr>
            <a:r>
              <a:rPr lang="en-US" sz="4000" dirty="0" smtClean="0">
                <a:latin typeface="Chalkboard SE Bold" charset="0"/>
                <a:ea typeface="ＭＳ Ｐゴシック" charset="0"/>
                <a:cs typeface="Chalkboard SE Bold" charset="0"/>
              </a:rPr>
              <a:t>Gerry Stahl</a:t>
            </a:r>
          </a:p>
          <a:p>
            <a:pPr>
              <a:buClr>
                <a:srgbClr val="6FB7D7"/>
              </a:buClr>
              <a:buFont typeface="Wingdings 2" charset="0"/>
              <a:buNone/>
            </a:pPr>
            <a:r>
              <a:rPr lang="en-US" sz="4000" dirty="0" smtClean="0">
                <a:latin typeface="Chalkboard SE Bold" charset="0"/>
                <a:ea typeface="ＭＳ Ｐゴシック" charset="0"/>
                <a:cs typeface="Chalkboard SE Bold" charset="0"/>
              </a:rPr>
              <a:t>Diler Öner</a:t>
            </a:r>
            <a:endParaRPr lang="en-US" sz="4000" dirty="0">
              <a:latin typeface="Chalkboard SE Bold" charset="0"/>
              <a:ea typeface="ＭＳ Ｐゴシック" charset="0"/>
              <a:cs typeface="Chalkboard SE Bold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70249" y="2057400"/>
            <a:ext cx="4392849" cy="2209800"/>
          </a:xfrm>
          <a:custGeom>
            <a:avLst/>
            <a:gdLst>
              <a:gd name="connsiteX0" fmla="*/ 46609 w 4392849"/>
              <a:gd name="connsiteY0" fmla="*/ 0 h 1235636"/>
              <a:gd name="connsiteX1" fmla="*/ 34956 w 4392849"/>
              <a:gd name="connsiteY1" fmla="*/ 58255 h 1235636"/>
              <a:gd name="connsiteX2" fmla="*/ 23304 w 4392849"/>
              <a:gd name="connsiteY2" fmla="*/ 93207 h 1235636"/>
              <a:gd name="connsiteX3" fmla="*/ 11652 w 4392849"/>
              <a:gd name="connsiteY3" fmla="*/ 186414 h 1235636"/>
              <a:gd name="connsiteX4" fmla="*/ 0 w 4392849"/>
              <a:gd name="connsiteY4" fmla="*/ 256320 h 1235636"/>
              <a:gd name="connsiteX5" fmla="*/ 11652 w 4392849"/>
              <a:gd name="connsiteY5" fmla="*/ 500988 h 1235636"/>
              <a:gd name="connsiteX6" fmla="*/ 46609 w 4392849"/>
              <a:gd name="connsiteY6" fmla="*/ 559243 h 1235636"/>
              <a:gd name="connsiteX7" fmla="*/ 69913 w 4392849"/>
              <a:gd name="connsiteY7" fmla="*/ 594195 h 1235636"/>
              <a:gd name="connsiteX8" fmla="*/ 104869 w 4392849"/>
              <a:gd name="connsiteY8" fmla="*/ 605846 h 1235636"/>
              <a:gd name="connsiteX9" fmla="*/ 151478 w 4392849"/>
              <a:gd name="connsiteY9" fmla="*/ 629148 h 1235636"/>
              <a:gd name="connsiteX10" fmla="*/ 407824 w 4392849"/>
              <a:gd name="connsiteY10" fmla="*/ 664101 h 1235636"/>
              <a:gd name="connsiteX11" fmla="*/ 932170 w 4392849"/>
              <a:gd name="connsiteY11" fmla="*/ 652450 h 1235636"/>
              <a:gd name="connsiteX12" fmla="*/ 1141908 w 4392849"/>
              <a:gd name="connsiteY12" fmla="*/ 629148 h 1235636"/>
              <a:gd name="connsiteX13" fmla="*/ 1316690 w 4392849"/>
              <a:gd name="connsiteY13" fmla="*/ 605846 h 1235636"/>
              <a:gd name="connsiteX14" fmla="*/ 2074077 w 4392849"/>
              <a:gd name="connsiteY14" fmla="*/ 617497 h 1235636"/>
              <a:gd name="connsiteX15" fmla="*/ 2120686 w 4392849"/>
              <a:gd name="connsiteY15" fmla="*/ 629148 h 1235636"/>
              <a:gd name="connsiteX16" fmla="*/ 2248859 w 4392849"/>
              <a:gd name="connsiteY16" fmla="*/ 640799 h 1235636"/>
              <a:gd name="connsiteX17" fmla="*/ 3006247 w 4392849"/>
              <a:gd name="connsiteY17" fmla="*/ 629148 h 1235636"/>
              <a:gd name="connsiteX18" fmla="*/ 3111116 w 4392849"/>
              <a:gd name="connsiteY18" fmla="*/ 605846 h 1235636"/>
              <a:gd name="connsiteX19" fmla="*/ 3204333 w 4392849"/>
              <a:gd name="connsiteY19" fmla="*/ 594195 h 1235636"/>
              <a:gd name="connsiteX20" fmla="*/ 3588853 w 4392849"/>
              <a:gd name="connsiteY20" fmla="*/ 605846 h 1235636"/>
              <a:gd name="connsiteX21" fmla="*/ 4054937 w 4392849"/>
              <a:gd name="connsiteY21" fmla="*/ 617497 h 1235636"/>
              <a:gd name="connsiteX22" fmla="*/ 4287980 w 4392849"/>
              <a:gd name="connsiteY22" fmla="*/ 629148 h 1235636"/>
              <a:gd name="connsiteX23" fmla="*/ 4357892 w 4392849"/>
              <a:gd name="connsiteY23" fmla="*/ 687402 h 1235636"/>
              <a:gd name="connsiteX24" fmla="*/ 4392849 w 4392849"/>
              <a:gd name="connsiteY24" fmla="*/ 803911 h 1235636"/>
              <a:gd name="connsiteX25" fmla="*/ 4369545 w 4392849"/>
              <a:gd name="connsiteY25" fmla="*/ 908769 h 1235636"/>
              <a:gd name="connsiteX26" fmla="*/ 4322936 w 4392849"/>
              <a:gd name="connsiteY26" fmla="*/ 978674 h 1235636"/>
              <a:gd name="connsiteX27" fmla="*/ 4229719 w 4392849"/>
              <a:gd name="connsiteY27" fmla="*/ 1083532 h 1235636"/>
              <a:gd name="connsiteX28" fmla="*/ 4194763 w 4392849"/>
              <a:gd name="connsiteY28" fmla="*/ 1106834 h 1235636"/>
              <a:gd name="connsiteX29" fmla="*/ 4159806 w 4392849"/>
              <a:gd name="connsiteY29" fmla="*/ 1118485 h 1235636"/>
              <a:gd name="connsiteX30" fmla="*/ 4113198 w 4392849"/>
              <a:gd name="connsiteY30" fmla="*/ 1141787 h 1235636"/>
              <a:gd name="connsiteX31" fmla="*/ 4078242 w 4392849"/>
              <a:gd name="connsiteY31" fmla="*/ 1165088 h 1235636"/>
              <a:gd name="connsiteX32" fmla="*/ 3915112 w 4392849"/>
              <a:gd name="connsiteY32" fmla="*/ 1211692 h 1235636"/>
              <a:gd name="connsiteX33" fmla="*/ 3821895 w 4392849"/>
              <a:gd name="connsiteY33" fmla="*/ 1234994 h 1235636"/>
              <a:gd name="connsiteX34" fmla="*/ 3786939 w 4392849"/>
              <a:gd name="connsiteY34" fmla="*/ 1234994 h 12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92849" h="1235636">
                <a:moveTo>
                  <a:pt x="46609" y="0"/>
                </a:moveTo>
                <a:cubicBezTo>
                  <a:pt x="42725" y="19418"/>
                  <a:pt x="39760" y="39043"/>
                  <a:pt x="34956" y="58255"/>
                </a:cubicBezTo>
                <a:cubicBezTo>
                  <a:pt x="31977" y="70169"/>
                  <a:pt x="25501" y="81124"/>
                  <a:pt x="23304" y="93207"/>
                </a:cubicBezTo>
                <a:cubicBezTo>
                  <a:pt x="17702" y="124013"/>
                  <a:pt x="16080" y="155418"/>
                  <a:pt x="11652" y="186414"/>
                </a:cubicBezTo>
                <a:cubicBezTo>
                  <a:pt x="8311" y="209800"/>
                  <a:pt x="3884" y="233018"/>
                  <a:pt x="0" y="256320"/>
                </a:cubicBezTo>
                <a:cubicBezTo>
                  <a:pt x="3884" y="337876"/>
                  <a:pt x="4871" y="419622"/>
                  <a:pt x="11652" y="500988"/>
                </a:cubicBezTo>
                <a:cubicBezTo>
                  <a:pt x="14946" y="540514"/>
                  <a:pt x="25203" y="532488"/>
                  <a:pt x="46609" y="559243"/>
                </a:cubicBezTo>
                <a:cubicBezTo>
                  <a:pt x="55357" y="570177"/>
                  <a:pt x="58978" y="585448"/>
                  <a:pt x="69913" y="594195"/>
                </a:cubicBezTo>
                <a:cubicBezTo>
                  <a:pt x="79504" y="601867"/>
                  <a:pt x="93580" y="601008"/>
                  <a:pt x="104869" y="605846"/>
                </a:cubicBezTo>
                <a:cubicBezTo>
                  <a:pt x="120835" y="612688"/>
                  <a:pt x="135350" y="622698"/>
                  <a:pt x="151478" y="629148"/>
                </a:cubicBezTo>
                <a:cubicBezTo>
                  <a:pt x="254984" y="670547"/>
                  <a:pt x="261453" y="654954"/>
                  <a:pt x="407824" y="664101"/>
                </a:cubicBezTo>
                <a:lnTo>
                  <a:pt x="932170" y="652450"/>
                </a:lnTo>
                <a:cubicBezTo>
                  <a:pt x="1093255" y="646798"/>
                  <a:pt x="1027015" y="644466"/>
                  <a:pt x="1141908" y="629148"/>
                </a:cubicBezTo>
                <a:cubicBezTo>
                  <a:pt x="1355825" y="600628"/>
                  <a:pt x="1154606" y="632857"/>
                  <a:pt x="1316690" y="605846"/>
                </a:cubicBezTo>
                <a:lnTo>
                  <a:pt x="2074077" y="617497"/>
                </a:lnTo>
                <a:cubicBezTo>
                  <a:pt x="2090085" y="617961"/>
                  <a:pt x="2104812" y="627032"/>
                  <a:pt x="2120686" y="629148"/>
                </a:cubicBezTo>
                <a:cubicBezTo>
                  <a:pt x="2163210" y="634817"/>
                  <a:pt x="2206135" y="636915"/>
                  <a:pt x="2248859" y="640799"/>
                </a:cubicBezTo>
                <a:lnTo>
                  <a:pt x="3006247" y="629148"/>
                </a:lnTo>
                <a:cubicBezTo>
                  <a:pt x="3037512" y="628255"/>
                  <a:pt x="3079820" y="611061"/>
                  <a:pt x="3111116" y="605846"/>
                </a:cubicBezTo>
                <a:cubicBezTo>
                  <a:pt x="3142004" y="600698"/>
                  <a:pt x="3173261" y="598079"/>
                  <a:pt x="3204333" y="594195"/>
                </a:cubicBezTo>
                <a:lnTo>
                  <a:pt x="3588853" y="605846"/>
                </a:lnTo>
                <a:lnTo>
                  <a:pt x="4054937" y="617497"/>
                </a:lnTo>
                <a:cubicBezTo>
                  <a:pt x="4132672" y="620088"/>
                  <a:pt x="4210299" y="625264"/>
                  <a:pt x="4287980" y="629148"/>
                </a:cubicBezTo>
                <a:cubicBezTo>
                  <a:pt x="4309735" y="643650"/>
                  <a:pt x="4344699" y="663657"/>
                  <a:pt x="4357892" y="687402"/>
                </a:cubicBezTo>
                <a:cubicBezTo>
                  <a:pt x="4370788" y="710612"/>
                  <a:pt x="4385326" y="773823"/>
                  <a:pt x="4392849" y="803911"/>
                </a:cubicBezTo>
                <a:cubicBezTo>
                  <a:pt x="4391623" y="810040"/>
                  <a:pt x="4375030" y="897799"/>
                  <a:pt x="4369545" y="908769"/>
                </a:cubicBezTo>
                <a:cubicBezTo>
                  <a:pt x="4357019" y="933818"/>
                  <a:pt x="4338472" y="955372"/>
                  <a:pt x="4322936" y="978674"/>
                </a:cubicBezTo>
                <a:cubicBezTo>
                  <a:pt x="4294914" y="1020702"/>
                  <a:pt x="4277614" y="1051605"/>
                  <a:pt x="4229719" y="1083532"/>
                </a:cubicBezTo>
                <a:cubicBezTo>
                  <a:pt x="4218067" y="1091299"/>
                  <a:pt x="4207288" y="1100572"/>
                  <a:pt x="4194763" y="1106834"/>
                </a:cubicBezTo>
                <a:cubicBezTo>
                  <a:pt x="4183777" y="1112326"/>
                  <a:pt x="4171096" y="1113647"/>
                  <a:pt x="4159806" y="1118485"/>
                </a:cubicBezTo>
                <a:cubicBezTo>
                  <a:pt x="4143841" y="1125327"/>
                  <a:pt x="4128279" y="1133170"/>
                  <a:pt x="4113198" y="1141787"/>
                </a:cubicBezTo>
                <a:cubicBezTo>
                  <a:pt x="4101039" y="1148734"/>
                  <a:pt x="4091039" y="1159401"/>
                  <a:pt x="4078242" y="1165088"/>
                </a:cubicBezTo>
                <a:cubicBezTo>
                  <a:pt x="4010907" y="1195011"/>
                  <a:pt x="3989182" y="1187004"/>
                  <a:pt x="3915112" y="1211692"/>
                </a:cubicBezTo>
                <a:cubicBezTo>
                  <a:pt x="3877063" y="1224374"/>
                  <a:pt x="3866891" y="1229370"/>
                  <a:pt x="3821895" y="1234994"/>
                </a:cubicBezTo>
                <a:cubicBezTo>
                  <a:pt x="3810333" y="1236439"/>
                  <a:pt x="3798591" y="1234994"/>
                  <a:pt x="3786939" y="1234994"/>
                </a:cubicBezTo>
              </a:path>
            </a:pathLst>
          </a:custGeom>
          <a:ln w="76200" cmpd="sng">
            <a:solidFill>
              <a:schemeClr val="accent5">
                <a:lumMod val="60000"/>
                <a:lumOff val="40000"/>
              </a:schemeClr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343400" y="2913063"/>
            <a:ext cx="609600" cy="51593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r>
              <a:rPr lang="en-US" dirty="0"/>
              <a:t>VMT triangles and squares with middle school students</a:t>
            </a:r>
          </a:p>
        </p:txBody>
      </p:sp>
      <p:pic>
        <p:nvPicPr>
          <p:cNvPr id="7" name="Content Placeholder 3" descr="topic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6702"/>
          <a:stretch>
            <a:fillRect/>
          </a:stretch>
        </p:blipFill>
        <p:spPr bwMode="auto">
          <a:xfrm>
            <a:off x="152400" y="1219200"/>
            <a:ext cx="8763000" cy="53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794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r>
              <a:rPr lang="en-US" dirty="0"/>
              <a:t>VMT Topic with triangles, squares, hexagon polygon generalization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0" y="1227234"/>
            <a:ext cx="3912108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63" y="1227234"/>
            <a:ext cx="4054941" cy="2582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20" y="3966212"/>
            <a:ext cx="3901096" cy="258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962399"/>
            <a:ext cx="3620788" cy="26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0" cy="1892300"/>
          </a:xfrm>
          <a:prstGeom prst="rect">
            <a:avLst/>
          </a:prstGeom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111500" cy="3158883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86200" y="304800"/>
            <a:ext cx="4705350" cy="5173663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Community: Euclid’s 1</a:t>
            </a:r>
            <a:r>
              <a:rPr lang="en-US" sz="2000" baseline="30000" dirty="0" smtClean="0">
                <a:latin typeface="Chalkboard SE" charset="0"/>
              </a:rPr>
              <a:t>st</a:t>
            </a:r>
            <a:r>
              <a:rPr lang="en-US" sz="2000" dirty="0" smtClean="0">
                <a:latin typeface="Chalkboard SE" charset="0"/>
              </a:rPr>
              <a:t> proposition (construct equilateral triangle), problem of inscribed triangles, definitions of regular polygons.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Individual: perception of equal lengths, coordinated movements, explorative dragging, memory of similar problem solutions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Small group: group practices of taking turns, dragging, coloring, naming, discussing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Group cognition: shared attention, collaborative discourse, joint solution</a:t>
            </a:r>
          </a:p>
          <a:p>
            <a:pPr eaLnBrk="1" hangingPunct="1">
              <a:buFont typeface="Wingdings" charset="0"/>
              <a:buChar char="Ø"/>
            </a:pPr>
            <a:endParaRPr lang="en-US" sz="2000" dirty="0">
              <a:latin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/>
          <a:lstStyle/>
          <a:p>
            <a:pPr eaLnBrk="1" hangingPunct="1"/>
            <a:r>
              <a:rPr lang="en-US">
                <a:latin typeface="Chalkboard SE" charset="0"/>
              </a:rPr>
              <a:t>Further Reading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5" cy="4411663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000" dirty="0"/>
              <a:t>Öner, D. (2013). Analyzing group coordination when solving geometry problems with dynamic geometry software. </a:t>
            </a:r>
            <a:r>
              <a:rPr lang="en-US" sz="2000" i="1" dirty="0" smtClean="0"/>
              <a:t>ijCSCL. </a:t>
            </a:r>
            <a:r>
              <a:rPr lang="en-US" sz="2000" i="1" dirty="0"/>
              <a:t>8</a:t>
            </a:r>
            <a:r>
              <a:rPr lang="en-US" sz="2000" dirty="0"/>
              <a:t>(1</a:t>
            </a:r>
            <a:r>
              <a:rPr lang="en-US" sz="2000" dirty="0" smtClean="0"/>
              <a:t>).</a:t>
            </a:r>
            <a:endParaRPr lang="en-US" sz="2000" u="sng" dirty="0" smtClean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dirty="0" smtClean="0">
                <a:latin typeface="Chalkboard SE" charset="0"/>
              </a:rPr>
              <a:t>Stahl</a:t>
            </a:r>
            <a:r>
              <a:rPr lang="en-US" sz="2000" dirty="0">
                <a:latin typeface="Chalkboard SE" charset="0"/>
              </a:rPr>
              <a:t>, G. (2012). Traversing planes of learning. </a:t>
            </a:r>
            <a:r>
              <a:rPr lang="en-US" sz="2000" i="1" dirty="0">
                <a:latin typeface="Chalkboard SE" charset="0"/>
              </a:rPr>
              <a:t>ijCSCL. 7</a:t>
            </a:r>
            <a:r>
              <a:rPr lang="en-US" sz="2000" dirty="0">
                <a:latin typeface="Chalkboard SE" charset="0"/>
              </a:rPr>
              <a:t>(4</a:t>
            </a:r>
            <a:r>
              <a:rPr lang="en-US" sz="2000" dirty="0" smtClean="0">
                <a:latin typeface="Chalkboard SE" charset="0"/>
              </a:rPr>
              <a:t>).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dirty="0">
                <a:latin typeface="Chalkboard SE" charset="0"/>
              </a:rPr>
              <a:t>Stahl, G. (2013). Learning across levels. </a:t>
            </a:r>
            <a:r>
              <a:rPr lang="en-US" sz="2000" i="1" dirty="0">
                <a:latin typeface="Chalkboard SE" charset="0"/>
              </a:rPr>
              <a:t>ijCSCL. 8</a:t>
            </a:r>
            <a:r>
              <a:rPr lang="en-US" sz="2000" dirty="0">
                <a:latin typeface="Chalkboard SE" charset="0"/>
              </a:rPr>
              <a:t>(1</a:t>
            </a:r>
            <a:r>
              <a:rPr lang="en-US" sz="2000" dirty="0" smtClean="0">
                <a:latin typeface="Chalkboard SE" charset="0"/>
              </a:rPr>
              <a:t>).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dirty="0">
                <a:latin typeface="Chalkboard SE" charset="0"/>
              </a:rPr>
              <a:t>Stahl, G. (2013). Transactive discourse in CSCL. </a:t>
            </a:r>
            <a:r>
              <a:rPr lang="en-US" sz="2000" i="1" dirty="0">
                <a:latin typeface="Chalkboard SE" charset="0"/>
              </a:rPr>
              <a:t>ijCSCL. 8</a:t>
            </a:r>
            <a:r>
              <a:rPr lang="en-US" sz="2000" dirty="0">
                <a:latin typeface="Chalkboard SE" charset="0"/>
              </a:rPr>
              <a:t>(2)</a:t>
            </a:r>
            <a:r>
              <a:rPr lang="en-US" sz="2000" dirty="0" smtClean="0">
                <a:latin typeface="Chalkboard SE" charset="0"/>
              </a:rPr>
              <a:t>.</a:t>
            </a:r>
            <a:endParaRPr lang="en-US" sz="2000" dirty="0">
              <a:latin typeface="Chalkboard SE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000" dirty="0">
                <a:latin typeface="Chalkboard SE" charset="0"/>
              </a:rPr>
              <a:t>Stahl, G. (2013). </a:t>
            </a:r>
            <a:r>
              <a:rPr lang="en-US" sz="2000" i="1" dirty="0">
                <a:latin typeface="Chalkboard SE" charset="0"/>
              </a:rPr>
              <a:t>Translating Euclid: Creating a human-centered mathematics</a:t>
            </a:r>
            <a:r>
              <a:rPr lang="en-US" sz="2000" dirty="0">
                <a:latin typeface="Chalkboard SE" charset="0"/>
              </a:rPr>
              <a:t>: Morgan &amp; Claypool Publishers. Web: </a:t>
            </a:r>
            <a:r>
              <a:rPr lang="en-US" sz="2000" dirty="0">
                <a:latin typeface="Chalkboard SE" charset="0"/>
                <a:hlinkClick r:id="rId2"/>
              </a:rPr>
              <a:t>http://gerrystahl.net/elibrary/</a:t>
            </a:r>
            <a:r>
              <a:rPr lang="en-US" sz="2000" dirty="0" smtClean="0">
                <a:latin typeface="Chalkboard SE" charset="0"/>
                <a:hlinkClick r:id="rId2"/>
              </a:rPr>
              <a:t>euclid</a:t>
            </a:r>
            <a:r>
              <a:rPr lang="en-US" sz="2000" dirty="0" smtClean="0">
                <a:latin typeface="Chalkboard SE" charset="0"/>
              </a:rPr>
              <a:t>. </a:t>
            </a:r>
            <a:endParaRPr lang="en-US" sz="2000" dirty="0">
              <a:latin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494588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Chalkboard SE" charset="0"/>
              </a:rPr>
              <a:t> </a:t>
            </a:r>
          </a:p>
        </p:txBody>
      </p:sp>
      <p:pic>
        <p:nvPicPr>
          <p:cNvPr id="20482" name="Picture 5" descr="svm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209800"/>
            <a:ext cx="2597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993775"/>
            <a:ext cx="23764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g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8538"/>
            <a:ext cx="26003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219200" y="107950"/>
            <a:ext cx="6689725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  <a:latin typeface="Chalkboard SE Bold" charset="0"/>
                <a:cs typeface="Chalkboard SE Bold" charset="0"/>
              </a:rPr>
              <a:t>The Virtual Math Teams Trilogy</a:t>
            </a:r>
          </a:p>
        </p:txBody>
      </p:sp>
      <p:pic>
        <p:nvPicPr>
          <p:cNvPr id="20486" name="Picture 17" descr="vmt 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914400"/>
            <a:ext cx="14144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6720" y="392645"/>
            <a:ext cx="7335105" cy="4920312"/>
            <a:chOff x="987703" y="904755"/>
            <a:chExt cx="7335105" cy="4920312"/>
          </a:xfrm>
        </p:grpSpPr>
        <p:sp>
          <p:nvSpPr>
            <p:cNvPr id="4" name="Oval 3"/>
            <p:cNvSpPr/>
            <p:nvPr/>
          </p:nvSpPr>
          <p:spPr>
            <a:xfrm>
              <a:off x="987703" y="3485301"/>
              <a:ext cx="4539744" cy="2339766"/>
            </a:xfrm>
            <a:prstGeom prst="ellipse">
              <a:avLst/>
            </a:prstGeom>
            <a:solidFill>
              <a:srgbClr val="DDBB1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626983" y="1915844"/>
              <a:ext cx="2582241" cy="35236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87703" y="904755"/>
              <a:ext cx="3923826" cy="197717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irect Access Storage 6"/>
            <p:cNvSpPr/>
            <p:nvPr/>
          </p:nvSpPr>
          <p:spPr>
            <a:xfrm>
              <a:off x="1415306" y="4099659"/>
              <a:ext cx="914400" cy="685800"/>
            </a:xfrm>
            <a:prstGeom prst="flowChartMagneticDrum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9" name="Direct Access Storage 8"/>
            <p:cNvSpPr/>
            <p:nvPr/>
          </p:nvSpPr>
          <p:spPr>
            <a:xfrm>
              <a:off x="1567706" y="4252059"/>
              <a:ext cx="914400" cy="685800"/>
            </a:xfrm>
            <a:prstGeom prst="flowChartMagneticDrum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0" name="Direct Access Storage 9"/>
            <p:cNvSpPr/>
            <p:nvPr/>
          </p:nvSpPr>
          <p:spPr>
            <a:xfrm>
              <a:off x="1720106" y="4404459"/>
              <a:ext cx="914400" cy="685800"/>
            </a:xfrm>
            <a:prstGeom prst="flowChartMagneticDrum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" name="Direct Access Storage 10"/>
            <p:cNvSpPr/>
            <p:nvPr/>
          </p:nvSpPr>
          <p:spPr>
            <a:xfrm>
              <a:off x="1872505" y="4556859"/>
              <a:ext cx="1202185" cy="766532"/>
            </a:xfrm>
            <a:prstGeom prst="flowChartMagneticDrum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2" name="Predefined Process 11"/>
            <p:cNvSpPr/>
            <p:nvPr/>
          </p:nvSpPr>
          <p:spPr>
            <a:xfrm>
              <a:off x="3387123" y="3892721"/>
              <a:ext cx="1372006" cy="825324"/>
            </a:xfrm>
            <a:prstGeom prst="flowChartPredefinedProcess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Predefined Process 12"/>
            <p:cNvSpPr/>
            <p:nvPr/>
          </p:nvSpPr>
          <p:spPr>
            <a:xfrm>
              <a:off x="3539523" y="4045121"/>
              <a:ext cx="1372006" cy="825324"/>
            </a:xfrm>
            <a:prstGeom prst="flowChartPredefinedProcess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4" name="Predefined Process 13"/>
            <p:cNvSpPr/>
            <p:nvPr/>
          </p:nvSpPr>
          <p:spPr>
            <a:xfrm>
              <a:off x="3691923" y="4197521"/>
              <a:ext cx="1372006" cy="825324"/>
            </a:xfrm>
            <a:prstGeom prst="flowChartPredefinedProcess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Predefined Process 14"/>
            <p:cNvSpPr/>
            <p:nvPr/>
          </p:nvSpPr>
          <p:spPr>
            <a:xfrm>
              <a:off x="3862864" y="4368463"/>
              <a:ext cx="1372006" cy="825324"/>
            </a:xfrm>
            <a:prstGeom prst="flowChartPredefinedProcess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872505" y="4614693"/>
              <a:ext cx="1148032" cy="64633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Individuals’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Resources &amp;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Experiences</a:t>
              </a:r>
            </a:p>
          </p:txBody>
        </p:sp>
        <p:sp>
          <p:nvSpPr>
            <p:cNvPr id="17" name="Preparation 16"/>
            <p:cNvSpPr/>
            <p:nvPr/>
          </p:nvSpPr>
          <p:spPr>
            <a:xfrm>
              <a:off x="1286903" y="1693034"/>
              <a:ext cx="1511060" cy="834363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8" name="Preparation 17"/>
            <p:cNvSpPr/>
            <p:nvPr/>
          </p:nvSpPr>
          <p:spPr>
            <a:xfrm>
              <a:off x="4193040" y="2631238"/>
              <a:ext cx="1433943" cy="845030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9" name="Preparation 18"/>
            <p:cNvSpPr/>
            <p:nvPr/>
          </p:nvSpPr>
          <p:spPr>
            <a:xfrm>
              <a:off x="5221163" y="904755"/>
              <a:ext cx="1511060" cy="834363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0" name="Preparation 19"/>
            <p:cNvSpPr/>
            <p:nvPr/>
          </p:nvSpPr>
          <p:spPr>
            <a:xfrm>
              <a:off x="6189186" y="2127946"/>
              <a:ext cx="1511060" cy="834363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1" name="Preparation 20"/>
            <p:cNvSpPr/>
            <p:nvPr/>
          </p:nvSpPr>
          <p:spPr>
            <a:xfrm>
              <a:off x="6099767" y="4334361"/>
              <a:ext cx="1511060" cy="834363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2" name="Punched Tape 21"/>
            <p:cNvSpPr/>
            <p:nvPr/>
          </p:nvSpPr>
          <p:spPr>
            <a:xfrm>
              <a:off x="3074690" y="1255546"/>
              <a:ext cx="1444253" cy="945612"/>
            </a:xfrm>
            <a:prstGeom prst="flowChartPunchedTap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/>
            </a:p>
          </p:txBody>
        </p:sp>
        <p:sp>
          <p:nvSpPr>
            <p:cNvPr id="23" name="TextBox 26"/>
            <p:cNvSpPr txBox="1">
              <a:spLocks noChangeArrowheads="1"/>
            </p:cNvSpPr>
            <p:nvPr/>
          </p:nvSpPr>
          <p:spPr bwMode="auto">
            <a:xfrm>
              <a:off x="3426334" y="1454179"/>
              <a:ext cx="1035050" cy="46166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Group </a:t>
              </a:r>
              <a:r>
                <a:rPr lang="en-US" sz="1200" b="1" dirty="0">
                  <a:solidFill>
                    <a:schemeClr val="bg1"/>
                  </a:solidFill>
                </a:rPr>
                <a:t>Outcomes</a:t>
              </a:r>
            </a:p>
          </p:txBody>
        </p:sp>
        <p:sp>
          <p:nvSpPr>
            <p:cNvPr id="24" name="TextBox 27"/>
            <p:cNvSpPr txBox="1">
              <a:spLocks noChangeArrowheads="1"/>
            </p:cNvSpPr>
            <p:nvPr/>
          </p:nvSpPr>
          <p:spPr bwMode="auto">
            <a:xfrm>
              <a:off x="6345823" y="4450654"/>
              <a:ext cx="1019175" cy="6461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Culture of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Discourse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25" name="TextBox 28"/>
            <p:cNvSpPr txBox="1">
              <a:spLocks noChangeArrowheads="1"/>
            </p:cNvSpPr>
            <p:nvPr/>
          </p:nvSpPr>
          <p:spPr bwMode="auto">
            <a:xfrm>
              <a:off x="1567706" y="1739118"/>
              <a:ext cx="994470" cy="64633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Group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Knowledge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Artifacts</a:t>
              </a:r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4302042" y="2730837"/>
              <a:ext cx="1218973" cy="64633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Sequential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Small-Group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Interaction</a:t>
              </a:r>
            </a:p>
          </p:txBody>
        </p:sp>
        <p:sp>
          <p:nvSpPr>
            <p:cNvPr id="27" name="TextBox 30"/>
            <p:cNvSpPr txBox="1">
              <a:spLocks noChangeArrowheads="1"/>
            </p:cNvSpPr>
            <p:nvPr/>
          </p:nvSpPr>
          <p:spPr bwMode="auto">
            <a:xfrm>
              <a:off x="4038600" y="4572000"/>
              <a:ext cx="1025330" cy="46196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 Individual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Voices</a:t>
              </a:r>
            </a:p>
          </p:txBody>
        </p: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5387195" y="1084847"/>
              <a:ext cx="1178995" cy="46166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Interactional resources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6361579" y="2360835"/>
              <a:ext cx="1136805" cy="46166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Interaction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Context</a:t>
              </a:r>
            </a:p>
          </p:txBody>
        </p:sp>
        <p:cxnSp>
          <p:nvCxnSpPr>
            <p:cNvPr id="30" name="Straight Arrow Connector 29"/>
            <p:cNvCxnSpPr>
              <a:endCxn id="6" idx="6"/>
            </p:cNvCxnSpPr>
            <p:nvPr/>
          </p:nvCxnSpPr>
          <p:spPr>
            <a:xfrm flipH="1">
              <a:off x="4911529" y="1519327"/>
              <a:ext cx="456920" cy="37401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2280762" y="4172459"/>
              <a:ext cx="1145572" cy="15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0"/>
              <a:endCxn id="18" idx="2"/>
            </p:cNvCxnSpPr>
            <p:nvPr/>
          </p:nvCxnSpPr>
          <p:spPr>
            <a:xfrm flipV="1">
              <a:off x="4073126" y="3476268"/>
              <a:ext cx="836886" cy="4164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2" idx="1"/>
            </p:cNvCxnSpPr>
            <p:nvPr/>
          </p:nvCxnSpPr>
          <p:spPr>
            <a:xfrm flipV="1">
              <a:off x="2673110" y="1728352"/>
              <a:ext cx="401580" cy="187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2" idx="1"/>
            </p:cNvCxnSpPr>
            <p:nvPr/>
          </p:nvCxnSpPr>
          <p:spPr>
            <a:xfrm rot="10800000">
              <a:off x="5493125" y="3175029"/>
              <a:ext cx="696062" cy="4225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V="1">
              <a:off x="5297798" y="3555953"/>
              <a:ext cx="1063225" cy="9219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1"/>
            </p:cNvCxnSpPr>
            <p:nvPr/>
          </p:nvCxnSpPr>
          <p:spPr>
            <a:xfrm flipH="1">
              <a:off x="5493126" y="2545128"/>
              <a:ext cx="696060" cy="27737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9" idx="2"/>
              <a:endCxn id="18" idx="0"/>
            </p:cNvCxnSpPr>
            <p:nvPr/>
          </p:nvCxnSpPr>
          <p:spPr>
            <a:xfrm flipH="1">
              <a:off x="4910012" y="1739118"/>
              <a:ext cx="1066681" cy="89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2430805" y="4334361"/>
              <a:ext cx="1108719" cy="1062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2585563" y="4494547"/>
              <a:ext cx="1106361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3020538" y="4692983"/>
              <a:ext cx="842327" cy="2506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562176" y="2385449"/>
              <a:ext cx="1783264" cy="51898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eparation 41"/>
            <p:cNvSpPr/>
            <p:nvPr/>
          </p:nvSpPr>
          <p:spPr>
            <a:xfrm>
              <a:off x="6189187" y="3175028"/>
              <a:ext cx="1433943" cy="845030"/>
            </a:xfrm>
            <a:prstGeom prst="flowChartPreparation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43" name="TextBox 29"/>
            <p:cNvSpPr txBox="1">
              <a:spLocks noChangeArrowheads="1"/>
            </p:cNvSpPr>
            <p:nvPr/>
          </p:nvSpPr>
          <p:spPr bwMode="auto">
            <a:xfrm>
              <a:off x="6345824" y="3376950"/>
              <a:ext cx="1084118" cy="4619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Technology &amp; Media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2223" y="3989381"/>
              <a:ext cx="159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Community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70125" y="1084847"/>
              <a:ext cx="142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Small-Group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84048" y="5323391"/>
              <a:ext cx="1423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Individual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556968" y="1541827"/>
              <a:ext cx="175255" cy="37401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Striped Right Arrow 47"/>
          <p:cNvSpPr/>
          <p:nvPr/>
        </p:nvSpPr>
        <p:spPr>
          <a:xfrm rot="9900062">
            <a:off x="6703790" y="341904"/>
            <a:ext cx="1009040" cy="461665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4" idx="0"/>
          </p:cNvCxnSpPr>
          <p:nvPr/>
        </p:nvCxnSpPr>
        <p:spPr>
          <a:xfrm flipH="1">
            <a:off x="3186592" y="1216242"/>
            <a:ext cx="2369409" cy="17569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57200" y="5445302"/>
            <a:ext cx="8229600" cy="1107898"/>
          </a:xfrm>
          <a:prstGeom prst="roundRect">
            <a:avLst/>
          </a:prstGeom>
          <a:solidFill>
            <a:srgbClr val="9C0EA8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595959"/>
                  </a:solidFill>
                </a:ln>
                <a:solidFill>
                  <a:srgbClr val="000000"/>
                </a:solidFill>
              </a:rPr>
              <a:t>Levels of analysis connected by interactional resources</a:t>
            </a:r>
            <a:endParaRPr lang="en-US" sz="2400" b="1" dirty="0">
              <a:ln>
                <a:solidFill>
                  <a:srgbClr val="595959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37486" y="152400"/>
            <a:ext cx="8991600" cy="548640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In a series of sessions, a particular math </a:t>
            </a:r>
            <a:r>
              <a:rPr lang="en-US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topic connects group work to traditional 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mathematical content </a:t>
            </a:r>
            <a:r>
              <a:rPr lang="en-US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and elicits individual contributions; 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it guides </a:t>
            </a:r>
            <a:r>
              <a:rPr lang="en-US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&amp; structures both small-group interaction and 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the group’s trajectory </a:t>
            </a:r>
            <a:r>
              <a:rPr lang="en-US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of 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work</a:t>
            </a:r>
          </a:p>
          <a:p>
            <a:pPr eaLnBrk="1" hangingPunct="1">
              <a:buFont typeface="Wingdings" charset="0"/>
              <a:buChar char="Ø"/>
            </a:pPr>
            <a:endParaRPr lang="en-US" sz="2400" dirty="0">
              <a:ln>
                <a:solidFill>
                  <a:srgbClr val="CCFFCC"/>
                </a:solidFill>
              </a:ln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2400" dirty="0" smtClean="0"/>
              <a:t>Interactional resource = problem of inscribed triangles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 smtClean="0"/>
              <a:t>Individual level = 2, 3 or 4 participants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 smtClean="0"/>
              <a:t>Small-group level = dyad or triad or quad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2400" dirty="0" smtClean="0"/>
              <a:t>Community level = school math practices and geometry </a:t>
            </a:r>
            <a:r>
              <a:rPr lang="en-US" sz="2400" dirty="0" smtClean="0"/>
              <a:t>content – introduced in the classroom by the teacher and in the culture by enculturation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0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52578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Öner </a:t>
            </a:r>
            <a:r>
              <a:rPr lang="en-US" sz="2000" dirty="0"/>
              <a:t>(2013</a:t>
            </a:r>
            <a:r>
              <a:rPr lang="en-US" sz="2000" dirty="0" smtClean="0"/>
              <a:t>) contrasted </a:t>
            </a:r>
            <a:r>
              <a:rPr lang="en-US" sz="2000" dirty="0"/>
              <a:t>social/collaborative/relational resources with content-related resources: </a:t>
            </a:r>
          </a:p>
          <a:p>
            <a:pPr lvl="0"/>
            <a:r>
              <a:rPr lang="en-US" sz="2000" dirty="0"/>
              <a:t>Text chat versus shared-whiteboard </a:t>
            </a:r>
            <a:r>
              <a:rPr lang="en-US" sz="2000" dirty="0" smtClean="0"/>
              <a:t>graphics: </a:t>
            </a:r>
            <a:r>
              <a:rPr lang="en-US" sz="2000" dirty="0" smtClean="0">
                <a:hlinkClick r:id="rId2" action="ppaction://hlinkfile" tooltip="Çakir, 2009 #2341"/>
              </a:rPr>
              <a:t>Çakir</a:t>
            </a:r>
            <a:r>
              <a:rPr lang="en-US" sz="2000" dirty="0">
                <a:hlinkClick r:id="rId2" action="ppaction://hlinkfile" tooltip="Çakir, 2009 #2341"/>
              </a:rPr>
              <a:t>, Zemel &amp; Stahl, </a:t>
            </a:r>
            <a:r>
              <a:rPr lang="en-US" sz="2000" dirty="0" smtClean="0">
                <a:hlinkClick r:id="rId2" action="ppaction://hlinkfile" tooltip="Çakir, 2009 #2341"/>
              </a:rPr>
              <a:t>2009</a:t>
            </a:r>
            <a:endParaRPr lang="en-US" sz="2000" dirty="0"/>
          </a:p>
          <a:p>
            <a:pPr lvl="0"/>
            <a:r>
              <a:rPr lang="en-US" sz="2000" dirty="0"/>
              <a:t>Building a joint problem space (JPS) versus solving a </a:t>
            </a:r>
            <a:r>
              <a:rPr lang="en-US" sz="2000" dirty="0" smtClean="0"/>
              <a:t>problem: </a:t>
            </a:r>
            <a:r>
              <a:rPr lang="en-US" sz="2000" dirty="0" smtClean="0">
                <a:hlinkClick r:id="rId3" action="ppaction://hlinkfile" tooltip="Roschelle, 1995 #563"/>
              </a:rPr>
              <a:t>Roschelle </a:t>
            </a:r>
            <a:r>
              <a:rPr lang="en-US" sz="2000" dirty="0">
                <a:hlinkClick r:id="rId3" action="ppaction://hlinkfile" tooltip="Roschelle, 1995 #563"/>
              </a:rPr>
              <a:t>&amp; Teasley, </a:t>
            </a:r>
            <a:r>
              <a:rPr lang="en-US" sz="2000" dirty="0" smtClean="0">
                <a:hlinkClick r:id="rId3" action="ppaction://hlinkfile" tooltip="Roschelle, 1995 #563"/>
              </a:rPr>
              <a:t>1995</a:t>
            </a:r>
            <a:endParaRPr lang="en-US" sz="2000" dirty="0"/>
          </a:p>
          <a:p>
            <a:pPr lvl="0"/>
            <a:r>
              <a:rPr lang="en-US" sz="2000" dirty="0"/>
              <a:t>A relational space versus a content </a:t>
            </a:r>
            <a:r>
              <a:rPr lang="en-US" sz="2000" dirty="0" smtClean="0"/>
              <a:t>space: </a:t>
            </a:r>
            <a:r>
              <a:rPr lang="en-US" sz="2000" dirty="0" smtClean="0">
                <a:hlinkClick r:id="rId4" action="ppaction://hlinkfile" tooltip="Barron, 2000 #953"/>
              </a:rPr>
              <a:t>Barron</a:t>
            </a:r>
            <a:r>
              <a:rPr lang="en-US" sz="2000" dirty="0">
                <a:hlinkClick r:id="rId4" action="ppaction://hlinkfile" tooltip="Barron, 2000 #953"/>
              </a:rPr>
              <a:t>, </a:t>
            </a:r>
            <a:r>
              <a:rPr lang="en-US" sz="2000" dirty="0" smtClean="0">
                <a:hlinkClick r:id="rId4" action="ppaction://hlinkfile" tooltip="Barron, 2000 #953"/>
              </a:rPr>
              <a:t>2000</a:t>
            </a:r>
            <a:endParaRPr lang="en-US" sz="2000" dirty="0"/>
          </a:p>
          <a:p>
            <a:pPr lvl="0"/>
            <a:r>
              <a:rPr lang="en-US" sz="2000" dirty="0"/>
              <a:t>Diachronic content versus temporal dimensions of the </a:t>
            </a:r>
            <a:r>
              <a:rPr lang="en-US" sz="2000" dirty="0" smtClean="0"/>
              <a:t>JPS: </a:t>
            </a:r>
            <a:r>
              <a:rPr lang="en-US" sz="2000" dirty="0" smtClean="0">
                <a:hlinkClick r:id="rId5" action="ppaction://hlinkfile" tooltip="Sarmiento, 2008 #813"/>
              </a:rPr>
              <a:t>Sarmiento </a:t>
            </a:r>
            <a:r>
              <a:rPr lang="en-US" sz="2000" dirty="0">
                <a:hlinkClick r:id="rId5" action="ppaction://hlinkfile" tooltip="Sarmiento, 2008 #813"/>
              </a:rPr>
              <a:t>&amp; Stahl, </a:t>
            </a:r>
            <a:r>
              <a:rPr lang="en-US" sz="2000" dirty="0" smtClean="0">
                <a:hlinkClick r:id="rId5" action="ppaction://hlinkfile" tooltip="Sarmiento, 2008 #813"/>
              </a:rPr>
              <a:t>2008</a:t>
            </a:r>
            <a:endParaRPr lang="en-US" sz="2000" dirty="0"/>
          </a:p>
          <a:p>
            <a:pPr lvl="0"/>
            <a:r>
              <a:rPr lang="en-US" sz="2000" dirty="0"/>
              <a:t>Project discourse versus mathematical </a:t>
            </a:r>
            <a:r>
              <a:rPr lang="en-US" sz="2000" dirty="0" smtClean="0"/>
              <a:t>discourse: </a:t>
            </a:r>
            <a:r>
              <a:rPr lang="en-US" sz="2000" dirty="0" smtClean="0">
                <a:hlinkClick r:id="rId6" action="ppaction://hlinkfile" tooltip="Evans, 2011 #2390"/>
              </a:rPr>
              <a:t>Evans </a:t>
            </a:r>
            <a:r>
              <a:rPr lang="en-US" sz="2000" dirty="0">
                <a:hlinkClick r:id="rId6" action="ppaction://hlinkfile" tooltip="Evans, 2011 #2390"/>
              </a:rPr>
              <a:t>et al., </a:t>
            </a:r>
            <a:r>
              <a:rPr lang="en-US" sz="2000" dirty="0" smtClean="0">
                <a:hlinkClick r:id="rId6" action="ppaction://hlinkfile" tooltip="Evans, 2011 #2390"/>
              </a:rPr>
              <a:t>2011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Spatio-graphical observation (SG) versus technical reflection (T</a:t>
            </a:r>
            <a:r>
              <a:rPr lang="en-US" sz="2000" dirty="0" smtClean="0"/>
              <a:t>):  </a:t>
            </a:r>
            <a:r>
              <a:rPr lang="en-US" sz="2000" dirty="0" smtClean="0">
                <a:hlinkClick r:id="rId7" action="ppaction://hlinkfile" tooltip="Laborde, 2004 #2460"/>
              </a:rPr>
              <a:t>Laborde</a:t>
            </a:r>
            <a:r>
              <a:rPr lang="en-US" sz="2000" dirty="0">
                <a:hlinkClick r:id="rId7" action="ppaction://hlinkfile" tooltip="Laborde, 2004 #2460"/>
              </a:rPr>
              <a:t>, </a:t>
            </a:r>
            <a:r>
              <a:rPr lang="en-US" sz="2000" dirty="0" smtClean="0">
                <a:hlinkClick r:id="rId7" action="ppaction://hlinkfile" tooltip="Laborde, 2004 #2460"/>
              </a:rPr>
              <a:t>2004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0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dirty="0" smtClean="0"/>
              <a:t>Öner’s </a:t>
            </a:r>
            <a:r>
              <a:rPr lang="en-US" dirty="0"/>
              <a:t>(2013) </a:t>
            </a:r>
            <a:r>
              <a:rPr lang="en-US" dirty="0" smtClean="0"/>
              <a:t>analysis focuses </a:t>
            </a:r>
            <a:r>
              <a:rPr lang="en-US" dirty="0"/>
              <a:t>on small-group processes (discourse, relationships, observation, shared attention) vs. math practices (defining problem, solution steps, solution path) </a:t>
            </a:r>
            <a:endParaRPr lang="en-US" dirty="0" smtClean="0"/>
          </a:p>
          <a:p>
            <a:pPr eaLnBrk="1" hangingPunct="1">
              <a:buFont typeface="Wingdings" charset="0"/>
              <a:buChar char="Ø"/>
            </a:pPr>
            <a:endParaRPr lang="en-US" dirty="0" smtClean="0"/>
          </a:p>
          <a:p>
            <a:pPr eaLnBrk="1" hangingPunct="1">
              <a:buFont typeface="Wingdings" charset="0"/>
              <a:buChar char="Ø"/>
            </a:pPr>
            <a:r>
              <a:rPr lang="en-US" dirty="0" smtClean="0"/>
              <a:t>Stahl (2013) construes the math problem </a:t>
            </a:r>
            <a:r>
              <a:rPr lang="en-US" dirty="0"/>
              <a:t>as </a:t>
            </a:r>
            <a:r>
              <a:rPr lang="en-US" dirty="0" smtClean="0"/>
              <a:t>an integrating resource: </a:t>
            </a:r>
          </a:p>
          <a:p>
            <a:pPr eaLnBrk="1" hangingPunct="1">
              <a:buFont typeface="Wingdings" charset="0"/>
              <a:buChar char="Ø"/>
            </a:pPr>
            <a:r>
              <a:rPr lang="en-US" dirty="0" smtClean="0"/>
              <a:t>dragging to </a:t>
            </a:r>
            <a:r>
              <a:rPr lang="en-US" dirty="0"/>
              <a:t>discover </a:t>
            </a:r>
            <a:r>
              <a:rPr lang="en-US" dirty="0" smtClean="0"/>
              <a:t>vs. </a:t>
            </a:r>
            <a:r>
              <a:rPr lang="en-US" dirty="0"/>
              <a:t>constructing </a:t>
            </a:r>
            <a:r>
              <a:rPr lang="en-US" dirty="0" smtClean="0"/>
              <a:t>to create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11549" y="685800"/>
            <a:ext cx="8382000" cy="4495800"/>
          </a:xfrm>
        </p:spPr>
        <p:txBody>
          <a:bodyPr/>
          <a:lstStyle/>
          <a:p>
            <a:r>
              <a:rPr lang="en-US" dirty="0" smtClean="0">
                <a:latin typeface="Chalkboard SE" charset="0"/>
              </a:rPr>
              <a:t>In 4 experiments with a variety of groups, </a:t>
            </a:r>
            <a:r>
              <a:rPr lang="en-US" dirty="0" smtClean="0"/>
              <a:t>all successful groups use </a:t>
            </a:r>
            <a:r>
              <a:rPr lang="en-US" dirty="0"/>
              <a:t>dragging to explore for constraints, exploratory construction to search for solution, design of dependencies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inscribed-triangles problem is a resource that guides the group processes of meaning making and those of math </a:t>
            </a:r>
            <a:r>
              <a:rPr lang="en-US" dirty="0" smtClean="0"/>
              <a:t>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r>
              <a:rPr lang="en-US" dirty="0"/>
              <a:t>Öner (2013) </a:t>
            </a:r>
            <a:r>
              <a:rPr lang="en-US" dirty="0" smtClean="0"/>
              <a:t>: </a:t>
            </a:r>
            <a:r>
              <a:rPr lang="en-US" dirty="0"/>
              <a:t>F2F with Geometer’s Sketchpad and grad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710"/>
            <a:ext cx="7010400" cy="53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r>
              <a:rPr lang="en-US" dirty="0"/>
              <a:t>VMT with GeoGebra with researchers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15659"/>
            <a:ext cx="8382000" cy="57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173663"/>
          </a:xfrm>
        </p:spPr>
        <p:txBody>
          <a:bodyPr/>
          <a:lstStyle/>
          <a:p>
            <a:r>
              <a:rPr lang="en-US" dirty="0"/>
              <a:t>VMT with math teachers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2" y="862500"/>
            <a:ext cx="8593083" cy="5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3314</TotalTime>
  <Words>583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Resources for Connecting Levels of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Stahl</dc:creator>
  <cp:lastModifiedBy>Gerry Stahl</cp:lastModifiedBy>
  <cp:revision>52</cp:revision>
  <dcterms:created xsi:type="dcterms:W3CDTF">2013-05-11T14:52:52Z</dcterms:created>
  <dcterms:modified xsi:type="dcterms:W3CDTF">2013-06-17T02:58:32Z</dcterms:modified>
</cp:coreProperties>
</file>