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6" r:id="rId1"/>
  </p:sldMasterIdLst>
  <p:notesMasterIdLst>
    <p:notesMasterId r:id="rId37"/>
  </p:notesMasterIdLst>
  <p:sldIdLst>
    <p:sldId id="256" r:id="rId2"/>
    <p:sldId id="264" r:id="rId3"/>
    <p:sldId id="282" r:id="rId4"/>
    <p:sldId id="311" r:id="rId5"/>
    <p:sldId id="293" r:id="rId6"/>
    <p:sldId id="294" r:id="rId7"/>
    <p:sldId id="288" r:id="rId8"/>
    <p:sldId id="289" r:id="rId9"/>
    <p:sldId id="298" r:id="rId10"/>
    <p:sldId id="295" r:id="rId11"/>
    <p:sldId id="300" r:id="rId12"/>
    <p:sldId id="297" r:id="rId13"/>
    <p:sldId id="320" r:id="rId14"/>
    <p:sldId id="321" r:id="rId15"/>
    <p:sldId id="291" r:id="rId16"/>
    <p:sldId id="306" r:id="rId17"/>
    <p:sldId id="310" r:id="rId18"/>
    <p:sldId id="307" r:id="rId19"/>
    <p:sldId id="308" r:id="rId20"/>
    <p:sldId id="309" r:id="rId21"/>
    <p:sldId id="312" r:id="rId22"/>
    <p:sldId id="290" r:id="rId23"/>
    <p:sldId id="301" r:id="rId24"/>
    <p:sldId id="313" r:id="rId25"/>
    <p:sldId id="314" r:id="rId26"/>
    <p:sldId id="315" r:id="rId27"/>
    <p:sldId id="316" r:id="rId28"/>
    <p:sldId id="317" r:id="rId29"/>
    <p:sldId id="318" r:id="rId30"/>
    <p:sldId id="292" r:id="rId31"/>
    <p:sldId id="302" r:id="rId32"/>
    <p:sldId id="303" r:id="rId33"/>
    <p:sldId id="304" r:id="rId34"/>
    <p:sldId id="305" r:id="rId35"/>
    <p:sldId id="319" r:id="rId3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ndara"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ndara"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ndara"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ndara"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ndara" charset="0"/>
        <a:ea typeface="ＭＳ Ｐゴシック" charset="0"/>
        <a:cs typeface="ＭＳ Ｐゴシック" charset="0"/>
      </a:defRPr>
    </a:lvl5pPr>
    <a:lvl6pPr marL="2286000" algn="l" defTabSz="457200" rtl="0" eaLnBrk="1" latinLnBrk="0" hangingPunct="1">
      <a:defRPr kern="1200">
        <a:solidFill>
          <a:schemeClr val="tx1"/>
        </a:solidFill>
        <a:latin typeface="Candara" charset="0"/>
        <a:ea typeface="ＭＳ Ｐゴシック" charset="0"/>
        <a:cs typeface="ＭＳ Ｐゴシック" charset="0"/>
      </a:defRPr>
    </a:lvl6pPr>
    <a:lvl7pPr marL="2743200" algn="l" defTabSz="457200" rtl="0" eaLnBrk="1" latinLnBrk="0" hangingPunct="1">
      <a:defRPr kern="1200">
        <a:solidFill>
          <a:schemeClr val="tx1"/>
        </a:solidFill>
        <a:latin typeface="Candara" charset="0"/>
        <a:ea typeface="ＭＳ Ｐゴシック" charset="0"/>
        <a:cs typeface="ＭＳ Ｐゴシック" charset="0"/>
      </a:defRPr>
    </a:lvl7pPr>
    <a:lvl8pPr marL="3200400" algn="l" defTabSz="457200" rtl="0" eaLnBrk="1" latinLnBrk="0" hangingPunct="1">
      <a:defRPr kern="1200">
        <a:solidFill>
          <a:schemeClr val="tx1"/>
        </a:solidFill>
        <a:latin typeface="Candara" charset="0"/>
        <a:ea typeface="ＭＳ Ｐゴシック" charset="0"/>
        <a:cs typeface="ＭＳ Ｐゴシック" charset="0"/>
      </a:defRPr>
    </a:lvl8pPr>
    <a:lvl9pPr marL="3657600" algn="l" defTabSz="457200" rtl="0" eaLnBrk="1" latinLnBrk="0" hangingPunct="1">
      <a:defRPr kern="1200">
        <a:solidFill>
          <a:schemeClr val="tx1"/>
        </a:solidFill>
        <a:latin typeface="Candar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p:scale>
          <a:sx n="100" d="100"/>
          <a:sy n="100" d="100"/>
        </p:scale>
        <p:origin x="-1456" y="-360"/>
      </p:cViewPr>
      <p:guideLst>
        <p:guide orient="horz" pos="2160"/>
        <p:guide pos="2880"/>
      </p:guideLst>
    </p:cSldViewPr>
  </p:slideViewPr>
  <p:notesTextViewPr>
    <p:cViewPr>
      <p:scale>
        <a:sx n="100" d="100"/>
        <a:sy n="100" d="100"/>
      </p:scale>
      <p:origin x="0" y="0"/>
    </p:cViewPr>
  </p:notesTextViewPr>
  <p:sorterViewPr>
    <p:cViewPr>
      <p:scale>
        <a:sx n="98" d="100"/>
        <a:sy n="98"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4D3649-44B6-774D-B1C3-E6ED6237BA6D}" type="datetimeFigureOut">
              <a:rPr lang="en-US" smtClean="0"/>
              <a:t>10/17/13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C8A26F-DFD0-6A46-8877-4230A012E0B6}" type="slidenum">
              <a:rPr lang="en-US" smtClean="0"/>
              <a:t>‹#›</a:t>
            </a:fld>
            <a:endParaRPr lang="en-US"/>
          </a:p>
        </p:txBody>
      </p:sp>
    </p:spTree>
    <p:extLst>
      <p:ext uri="{BB962C8B-B14F-4D97-AF65-F5344CB8AC3E}">
        <p14:creationId xmlns:p14="http://schemas.microsoft.com/office/powerpoint/2010/main" val="10504801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Throughout my talk, I will focus on these four theoretical constructs that are at the heart of the dissertation.</a:t>
            </a:r>
            <a:endParaRPr lang="en-US" dirty="0"/>
          </a:p>
        </p:txBody>
      </p:sp>
      <p:sp>
        <p:nvSpPr>
          <p:cNvPr id="4" name="Slide Number Placeholder 3"/>
          <p:cNvSpPr>
            <a:spLocks noGrp="1"/>
          </p:cNvSpPr>
          <p:nvPr>
            <p:ph type="sldNum" sz="quarter" idx="10"/>
          </p:nvPr>
        </p:nvSpPr>
        <p:spPr/>
        <p:txBody>
          <a:bodyPr/>
          <a:lstStyle/>
          <a:p>
            <a:fld id="{F6C8A26F-DFD0-6A46-8877-4230A012E0B6}" type="slidenum">
              <a:rPr lang="en-US" smtClean="0"/>
              <a:t>7</a:t>
            </a:fld>
            <a:endParaRPr lang="en-US"/>
          </a:p>
        </p:txBody>
      </p:sp>
    </p:spTree>
    <p:extLst>
      <p:ext uri="{BB962C8B-B14F-4D97-AF65-F5344CB8AC3E}">
        <p14:creationId xmlns:p14="http://schemas.microsoft.com/office/powerpoint/2010/main" val="85644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model I started to sketch</a:t>
            </a:r>
            <a:r>
              <a:rPr lang="en-US" baseline="0" dirty="0" smtClean="0"/>
              <a:t> in 2000. It captures some of the elements of </a:t>
            </a:r>
            <a:r>
              <a:rPr lang="en-US" baseline="0" dirty="0" err="1" smtClean="0"/>
              <a:t>Damsa’s</a:t>
            </a:r>
            <a:r>
              <a:rPr lang="en-US" baseline="0" dirty="0" smtClean="0"/>
              <a:t> theory.</a:t>
            </a:r>
            <a:endParaRPr lang="en-US" dirty="0"/>
          </a:p>
        </p:txBody>
      </p:sp>
      <p:sp>
        <p:nvSpPr>
          <p:cNvPr id="4" name="Slide Number Placeholder 3"/>
          <p:cNvSpPr>
            <a:spLocks noGrp="1"/>
          </p:cNvSpPr>
          <p:nvPr>
            <p:ph type="sldNum" sz="quarter" idx="10"/>
          </p:nvPr>
        </p:nvSpPr>
        <p:spPr/>
        <p:txBody>
          <a:bodyPr/>
          <a:lstStyle/>
          <a:p>
            <a:fld id="{F6C8A26F-DFD0-6A46-8877-4230A012E0B6}" type="slidenum">
              <a:rPr lang="en-US" smtClean="0"/>
              <a:t>10</a:t>
            </a:fld>
            <a:endParaRPr lang="en-US"/>
          </a:p>
        </p:txBody>
      </p:sp>
    </p:spTree>
    <p:extLst>
      <p:ext uri="{BB962C8B-B14F-4D97-AF65-F5344CB8AC3E}">
        <p14:creationId xmlns:p14="http://schemas.microsoft.com/office/powerpoint/2010/main" val="1665105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another graphical representation, which tries to illustrate the connections between</a:t>
            </a:r>
            <a:r>
              <a:rPr lang="en-US" baseline="0" dirty="0" smtClean="0"/>
              <a:t> different units of analysis, as mediated by productive interaction.</a:t>
            </a:r>
            <a:endParaRPr lang="en-US" dirty="0"/>
          </a:p>
        </p:txBody>
      </p:sp>
      <p:sp>
        <p:nvSpPr>
          <p:cNvPr id="4" name="Slide Number Placeholder 3"/>
          <p:cNvSpPr>
            <a:spLocks noGrp="1"/>
          </p:cNvSpPr>
          <p:nvPr>
            <p:ph type="sldNum" sz="quarter" idx="10"/>
          </p:nvPr>
        </p:nvSpPr>
        <p:spPr/>
        <p:txBody>
          <a:bodyPr/>
          <a:lstStyle/>
          <a:p>
            <a:fld id="{F6C8A26F-DFD0-6A46-8877-4230A012E0B6}" type="slidenum">
              <a:rPr lang="en-US" smtClean="0"/>
              <a:t>12</a:t>
            </a:fld>
            <a:endParaRPr lang="en-US"/>
          </a:p>
        </p:txBody>
      </p:sp>
    </p:spTree>
    <p:extLst>
      <p:ext uri="{BB962C8B-B14F-4D97-AF65-F5344CB8AC3E}">
        <p14:creationId xmlns:p14="http://schemas.microsoft.com/office/powerpoint/2010/main" val="268776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better way to start discussing the dissertation as a socially co-constructed shared knowledge object than to quote the very</a:t>
            </a:r>
            <a:r>
              <a:rPr lang="en-US" baseline="0" dirty="0" smtClean="0"/>
              <a:t> first words of the dissertation document itself?</a:t>
            </a:r>
            <a:r>
              <a:rPr lang="en-US" sz="1200" b="0" i="0" u="none" strike="noStrike"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6C8A26F-DFD0-6A46-8877-4230A012E0B6}" type="slidenum">
              <a:rPr lang="en-US" smtClean="0"/>
              <a:t>16</a:t>
            </a:fld>
            <a:endParaRPr lang="en-US"/>
          </a:p>
        </p:txBody>
      </p:sp>
    </p:spTree>
    <p:extLst>
      <p:ext uri="{BB962C8B-B14F-4D97-AF65-F5344CB8AC3E}">
        <p14:creationId xmlns:p14="http://schemas.microsoft.com/office/powerpoint/2010/main" val="3564386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C8A26F-DFD0-6A46-8877-4230A012E0B6}" type="slidenum">
              <a:rPr lang="en-US" smtClean="0"/>
              <a:t>17</a:t>
            </a:fld>
            <a:endParaRPr lang="en-US"/>
          </a:p>
        </p:txBody>
      </p:sp>
    </p:spTree>
    <p:extLst>
      <p:ext uri="{BB962C8B-B14F-4D97-AF65-F5344CB8AC3E}">
        <p14:creationId xmlns:p14="http://schemas.microsoft.com/office/powerpoint/2010/main" val="3564386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a:t>
            </a:r>
            <a:r>
              <a:rPr lang="en-US" baseline="0" dirty="0" smtClean="0"/>
              <a:t> tried to understand the central contributions of the dissertation in my own language. I hope I have not distorted or trivialized this work. Obviously, there are many aspects I have not addressed, such as methodology, pedagogy and the experimental results.</a:t>
            </a:r>
            <a:endParaRPr lang="en-US" dirty="0"/>
          </a:p>
        </p:txBody>
      </p:sp>
      <p:sp>
        <p:nvSpPr>
          <p:cNvPr id="4" name="Slide Number Placeholder 3"/>
          <p:cNvSpPr>
            <a:spLocks noGrp="1"/>
          </p:cNvSpPr>
          <p:nvPr>
            <p:ph type="sldNum" sz="quarter" idx="10"/>
          </p:nvPr>
        </p:nvSpPr>
        <p:spPr/>
        <p:txBody>
          <a:bodyPr/>
          <a:lstStyle/>
          <a:p>
            <a:fld id="{F6C8A26F-DFD0-6A46-8877-4230A012E0B6}" type="slidenum">
              <a:rPr lang="en-US" smtClean="0"/>
              <a:t>22</a:t>
            </a:fld>
            <a:endParaRPr lang="en-US"/>
          </a:p>
        </p:txBody>
      </p:sp>
    </p:spTree>
    <p:extLst>
      <p:ext uri="{BB962C8B-B14F-4D97-AF65-F5344CB8AC3E}">
        <p14:creationId xmlns:p14="http://schemas.microsoft.com/office/powerpoint/2010/main" val="781394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Congratulations on a job well done!</a:t>
            </a:r>
            <a:endParaRPr lang="en-US" dirty="0"/>
          </a:p>
        </p:txBody>
      </p:sp>
      <p:sp>
        <p:nvSpPr>
          <p:cNvPr id="4" name="Slide Number Placeholder 3"/>
          <p:cNvSpPr>
            <a:spLocks noGrp="1"/>
          </p:cNvSpPr>
          <p:nvPr>
            <p:ph type="sldNum" sz="quarter" idx="10"/>
          </p:nvPr>
        </p:nvSpPr>
        <p:spPr/>
        <p:txBody>
          <a:bodyPr/>
          <a:lstStyle/>
          <a:p>
            <a:fld id="{F6C8A26F-DFD0-6A46-8877-4230A012E0B6}" type="slidenum">
              <a:rPr lang="en-US" smtClean="0"/>
              <a:t>34</a:t>
            </a:fld>
            <a:endParaRPr lang="en-US"/>
          </a:p>
        </p:txBody>
      </p:sp>
    </p:spTree>
    <p:extLst>
      <p:ext uri="{BB962C8B-B14F-4D97-AF65-F5344CB8AC3E}">
        <p14:creationId xmlns:p14="http://schemas.microsoft.com/office/powerpoint/2010/main" val="3221721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Freeform 7"/>
          <p:cNvSpPr>
            <a:spLocks noChangeAspect="1" noEditPoints="1"/>
          </p:cNvSpPr>
          <p:nvPr/>
        </p:nvSpPr>
        <p:spPr bwMode="auto">
          <a:xfrm>
            <a:off x="276225" y="0"/>
            <a:ext cx="1755775" cy="3548063"/>
          </a:xfrm>
          <a:custGeom>
            <a:avLst/>
            <a:gdLst>
              <a:gd name="T0" fmla="*/ 2147483647 w 2409"/>
              <a:gd name="T1" fmla="*/ 2147483647 h 4865"/>
              <a:gd name="T2" fmla="*/ 2147483647 w 2409"/>
              <a:gd name="T3" fmla="*/ 2147483647 h 4865"/>
              <a:gd name="T4" fmla="*/ 2147483647 w 2409"/>
              <a:gd name="T5" fmla="*/ 2147483647 h 4865"/>
              <a:gd name="T6" fmla="*/ 2147483647 w 2409"/>
              <a:gd name="T7" fmla="*/ 2147483647 h 4865"/>
              <a:gd name="T8" fmla="*/ 2147483647 w 2409"/>
              <a:gd name="T9" fmla="*/ 2147483647 h 4865"/>
              <a:gd name="T10" fmla="*/ 2147483647 w 2409"/>
              <a:gd name="T11" fmla="*/ 2147483647 h 4865"/>
              <a:gd name="T12" fmla="*/ 2147483647 w 2409"/>
              <a:gd name="T13" fmla="*/ 2147483647 h 4865"/>
              <a:gd name="T14" fmla="*/ 2147483647 w 2409"/>
              <a:gd name="T15" fmla="*/ 2147483647 h 4865"/>
              <a:gd name="T16" fmla="*/ 2147483647 w 2409"/>
              <a:gd name="T17" fmla="*/ 2147483647 h 4865"/>
              <a:gd name="T18" fmla="*/ 2147483647 w 2409"/>
              <a:gd name="T19" fmla="*/ 2147483647 h 4865"/>
              <a:gd name="T20" fmla="*/ 2147483647 w 2409"/>
              <a:gd name="T21" fmla="*/ 2147483647 h 4865"/>
              <a:gd name="T22" fmla="*/ 2147483647 w 2409"/>
              <a:gd name="T23" fmla="*/ 2147483647 h 4865"/>
              <a:gd name="T24" fmla="*/ 2147483647 w 2409"/>
              <a:gd name="T25" fmla="*/ 2147483647 h 4865"/>
              <a:gd name="T26" fmla="*/ 2147483647 w 2409"/>
              <a:gd name="T27" fmla="*/ 2147483647 h 4865"/>
              <a:gd name="T28" fmla="*/ 2147483647 w 2409"/>
              <a:gd name="T29" fmla="*/ 2147483647 h 4865"/>
              <a:gd name="T30" fmla="*/ 2147483647 w 2409"/>
              <a:gd name="T31" fmla="*/ 2147483647 h 4865"/>
              <a:gd name="T32" fmla="*/ 2147483647 w 2409"/>
              <a:gd name="T33" fmla="*/ 2147483647 h 4865"/>
              <a:gd name="T34" fmla="*/ 2147483647 w 2409"/>
              <a:gd name="T35" fmla="*/ 2147483647 h 4865"/>
              <a:gd name="T36" fmla="*/ 2147483647 w 2409"/>
              <a:gd name="T37" fmla="*/ 2147483647 h 4865"/>
              <a:gd name="T38" fmla="*/ 2147483647 w 2409"/>
              <a:gd name="T39" fmla="*/ 2147483647 h 4865"/>
              <a:gd name="T40" fmla="*/ 2147483647 w 2409"/>
              <a:gd name="T41" fmla="*/ 2147483647 h 4865"/>
              <a:gd name="T42" fmla="*/ 2147483647 w 2409"/>
              <a:gd name="T43" fmla="*/ 2147483647 h 4865"/>
              <a:gd name="T44" fmla="*/ 2147483647 w 2409"/>
              <a:gd name="T45" fmla="*/ 2147483647 h 4865"/>
              <a:gd name="T46" fmla="*/ 2147483647 w 2409"/>
              <a:gd name="T47" fmla="*/ 2147483647 h 4865"/>
              <a:gd name="T48" fmla="*/ 2147483647 w 2409"/>
              <a:gd name="T49" fmla="*/ 2147483647 h 4865"/>
              <a:gd name="T50" fmla="*/ 2147483647 w 2409"/>
              <a:gd name="T51" fmla="*/ 2147483647 h 4865"/>
              <a:gd name="T52" fmla="*/ 2147483647 w 2409"/>
              <a:gd name="T53" fmla="*/ 2147483647 h 4865"/>
              <a:gd name="T54" fmla="*/ 2147483647 w 2409"/>
              <a:gd name="T55" fmla="*/ 2147483647 h 4865"/>
              <a:gd name="T56" fmla="*/ 2147483647 w 2409"/>
              <a:gd name="T57" fmla="*/ 2147483647 h 4865"/>
              <a:gd name="T58" fmla="*/ 2147483647 w 2409"/>
              <a:gd name="T59" fmla="*/ 2147483647 h 4865"/>
              <a:gd name="T60" fmla="*/ 2147483647 w 2409"/>
              <a:gd name="T61" fmla="*/ 2147483647 h 4865"/>
              <a:gd name="T62" fmla="*/ 2147483647 w 2409"/>
              <a:gd name="T63" fmla="*/ 2147483647 h 4865"/>
              <a:gd name="T64" fmla="*/ 2147483647 w 2409"/>
              <a:gd name="T65" fmla="*/ 2147483647 h 4865"/>
              <a:gd name="T66" fmla="*/ 2147483647 w 2409"/>
              <a:gd name="T67" fmla="*/ 2147483647 h 4865"/>
              <a:gd name="T68" fmla="*/ 2147483647 w 2409"/>
              <a:gd name="T69" fmla="*/ 2147483647 h 4865"/>
              <a:gd name="T70" fmla="*/ 2147483647 w 2409"/>
              <a:gd name="T71" fmla="*/ 2147483647 h 4865"/>
              <a:gd name="T72" fmla="*/ 2147483647 w 2409"/>
              <a:gd name="T73" fmla="*/ 2147483647 h 4865"/>
              <a:gd name="T74" fmla="*/ 2147483647 w 2409"/>
              <a:gd name="T75" fmla="*/ 2147483647 h 4865"/>
              <a:gd name="T76" fmla="*/ 2147483647 w 2409"/>
              <a:gd name="T77" fmla="*/ 2147483647 h 4865"/>
              <a:gd name="T78" fmla="*/ 2147483647 w 2409"/>
              <a:gd name="T79" fmla="*/ 2147483647 h 4865"/>
              <a:gd name="T80" fmla="*/ 2147483647 w 2409"/>
              <a:gd name="T81" fmla="*/ 2147483647 h 4865"/>
              <a:gd name="T82" fmla="*/ 2147483647 w 2409"/>
              <a:gd name="T83" fmla="*/ 2147483647 h 4865"/>
              <a:gd name="T84" fmla="*/ 2147483647 w 2409"/>
              <a:gd name="T85" fmla="*/ 2147483647 h 4865"/>
              <a:gd name="T86" fmla="*/ 2147483647 w 2409"/>
              <a:gd name="T87" fmla="*/ 2147483647 h 4865"/>
              <a:gd name="T88" fmla="*/ 2147483647 w 2409"/>
              <a:gd name="T89" fmla="*/ 2147483647 h 4865"/>
              <a:gd name="T90" fmla="*/ 2147483647 w 2409"/>
              <a:gd name="T91" fmla="*/ 2147483647 h 4865"/>
              <a:gd name="T92" fmla="*/ 2147483647 w 2409"/>
              <a:gd name="T93" fmla="*/ 2147483647 h 4865"/>
              <a:gd name="T94" fmla="*/ 2147483647 w 2409"/>
              <a:gd name="T95" fmla="*/ 2147483647 h 4865"/>
              <a:gd name="T96" fmla="*/ 2147483647 w 2409"/>
              <a:gd name="T97" fmla="*/ 2147483647 h 4865"/>
              <a:gd name="T98" fmla="*/ 2147483647 w 2409"/>
              <a:gd name="T99" fmla="*/ 2147483647 h 4865"/>
              <a:gd name="T100" fmla="*/ 2147483647 w 2409"/>
              <a:gd name="T101" fmla="*/ 2147483647 h 4865"/>
              <a:gd name="T102" fmla="*/ 2147483647 w 2409"/>
              <a:gd name="T103" fmla="*/ 2147483647 h 4865"/>
              <a:gd name="T104" fmla="*/ 2147483647 w 2409"/>
              <a:gd name="T105" fmla="*/ 2147483647 h 4865"/>
              <a:gd name="T106" fmla="*/ 2147483647 w 2409"/>
              <a:gd name="T107" fmla="*/ 2147483647 h 4865"/>
              <a:gd name="T108" fmla="*/ 2147483647 w 2409"/>
              <a:gd name="T109" fmla="*/ 2147483647 h 4865"/>
              <a:gd name="T110" fmla="*/ 2147483647 w 2409"/>
              <a:gd name="T111" fmla="*/ 2147483647 h 4865"/>
              <a:gd name="T112" fmla="*/ 2147483647 w 2409"/>
              <a:gd name="T113" fmla="*/ 2147483647 h 4865"/>
              <a:gd name="T114" fmla="*/ 2147483647 w 2409"/>
              <a:gd name="T115" fmla="*/ 2147483647 h 4865"/>
              <a:gd name="T116" fmla="*/ 2147483647 w 2409"/>
              <a:gd name="T117" fmla="*/ 2147483647 h 4865"/>
              <a:gd name="T118" fmla="*/ 2147483647 w 2409"/>
              <a:gd name="T119" fmla="*/ 2147483647 h 4865"/>
              <a:gd name="T120" fmla="*/ 2147483647 w 2409"/>
              <a:gd name="T121" fmla="*/ 2147483647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 name="Subtitle 2"/>
          <p:cNvSpPr>
            <a:spLocks noGrp="1"/>
          </p:cNvSpPr>
          <p:nvPr>
            <p:ph type="subTitle" idx="1"/>
          </p:nvPr>
        </p:nvSpPr>
        <p:spPr>
          <a:xfrm>
            <a:off x="3743323" y="3721473"/>
            <a:ext cx="5120640" cy="1581150"/>
          </a:xfrm>
        </p:spPr>
        <p:txBody>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dirty="0" smtClean="0"/>
              <a:t>Click to edit Master title style</a:t>
            </a:r>
            <a:endParaRPr lang="en-US" dirty="0"/>
          </a:p>
        </p:txBody>
      </p:sp>
      <p:sp>
        <p:nvSpPr>
          <p:cNvPr id="8" name="Slide Number Placeholder 5"/>
          <p:cNvSpPr>
            <a:spLocks noGrp="1"/>
          </p:cNvSpPr>
          <p:nvPr>
            <p:ph type="sldNum" sz="quarter" idx="10"/>
          </p:nvPr>
        </p:nvSpPr>
        <p:spPr/>
        <p:txBody>
          <a:bodyPr/>
          <a:lstStyle>
            <a:lvl1pPr>
              <a:defRPr/>
            </a:lvl1pPr>
          </a:lstStyle>
          <a:p>
            <a:pPr>
              <a:defRPr/>
            </a:pPr>
            <a:fld id="{62699B85-6911-E946-B443-8F8AE0012820}" type="slidenum">
              <a:rPr lang="en-US"/>
              <a:pPr>
                <a:defRPr/>
              </a:pPr>
              <a:t>‹#›</a:t>
            </a:fld>
            <a:endParaRPr lang="en-US" dirty="0"/>
          </a:p>
        </p:txBody>
      </p:sp>
    </p:spTree>
    <p:extLst>
      <p:ext uri="{BB962C8B-B14F-4D97-AF65-F5344CB8AC3E}">
        <p14:creationId xmlns:p14="http://schemas.microsoft.com/office/powerpoint/2010/main" val="22760744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76225" y="6429375"/>
            <a:ext cx="2133600" cy="292100"/>
          </a:xfrm>
          <a:prstGeom prst="rect">
            <a:avLst/>
          </a:prstGeom>
        </p:spPr>
        <p:txBody>
          <a:bodyPr/>
          <a:lstStyle>
            <a:lvl1pPr fontAlgn="auto">
              <a:spcBef>
                <a:spcPts val="0"/>
              </a:spcBef>
              <a:spcAft>
                <a:spcPts val="0"/>
              </a:spcAft>
              <a:defRPr>
                <a:latin typeface="+mn-lt"/>
                <a:ea typeface="+mn-ea"/>
                <a:cs typeface="+mn-cs"/>
              </a:defRPr>
            </a:lvl1pPr>
          </a:lstStyle>
          <a:p>
            <a:pPr>
              <a:defRPr/>
            </a:pPr>
            <a:fld id="{3A78497E-4DEA-4C4E-8D92-B2203D4C7061}" type="datetimeFigureOut">
              <a:rPr lang="en-US"/>
              <a:pPr>
                <a:defRPr/>
              </a:pPr>
              <a:t>10/17/13</a:t>
            </a:fld>
            <a:endParaRPr lang="en-US"/>
          </a:p>
        </p:txBody>
      </p:sp>
      <p:sp>
        <p:nvSpPr>
          <p:cNvPr id="5" name="Footer Placeholder 4"/>
          <p:cNvSpPr>
            <a:spLocks noGrp="1"/>
          </p:cNvSpPr>
          <p:nvPr>
            <p:ph type="ftr" sz="quarter" idx="11"/>
          </p:nvPr>
        </p:nvSpPr>
        <p:spPr>
          <a:xfrm>
            <a:off x="3743325" y="6429375"/>
            <a:ext cx="4086225" cy="29210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2F338C-F53E-7847-976F-6914509A03A9}" type="slidenum">
              <a:rPr lang="en-US"/>
              <a:pPr>
                <a:defRPr/>
              </a:pPr>
              <a:t>‹#›</a:t>
            </a:fld>
            <a:endParaRPr lang="en-US"/>
          </a:p>
        </p:txBody>
      </p:sp>
    </p:spTree>
    <p:extLst>
      <p:ext uri="{BB962C8B-B14F-4D97-AF65-F5344CB8AC3E}">
        <p14:creationId xmlns:p14="http://schemas.microsoft.com/office/powerpoint/2010/main" val="3934284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76225" y="6429375"/>
            <a:ext cx="2133600" cy="292100"/>
          </a:xfrm>
          <a:prstGeom prst="rect">
            <a:avLst/>
          </a:prstGeom>
        </p:spPr>
        <p:txBody>
          <a:bodyPr/>
          <a:lstStyle>
            <a:lvl1pPr fontAlgn="auto">
              <a:spcBef>
                <a:spcPts val="0"/>
              </a:spcBef>
              <a:spcAft>
                <a:spcPts val="0"/>
              </a:spcAft>
              <a:defRPr>
                <a:latin typeface="+mn-lt"/>
                <a:ea typeface="+mn-ea"/>
                <a:cs typeface="+mn-cs"/>
              </a:defRPr>
            </a:lvl1pPr>
          </a:lstStyle>
          <a:p>
            <a:pPr>
              <a:defRPr/>
            </a:pPr>
            <a:fld id="{1B4D82D4-C7AC-C344-B3C5-407385B631F1}" type="datetimeFigureOut">
              <a:rPr lang="en-US"/>
              <a:pPr>
                <a:defRPr/>
              </a:pPr>
              <a:t>10/17/13</a:t>
            </a:fld>
            <a:endParaRPr lang="en-US"/>
          </a:p>
        </p:txBody>
      </p:sp>
      <p:sp>
        <p:nvSpPr>
          <p:cNvPr id="5" name="Footer Placeholder 4"/>
          <p:cNvSpPr>
            <a:spLocks noGrp="1"/>
          </p:cNvSpPr>
          <p:nvPr>
            <p:ph type="ftr" sz="quarter" idx="11"/>
          </p:nvPr>
        </p:nvSpPr>
        <p:spPr>
          <a:xfrm>
            <a:off x="3743325" y="6429375"/>
            <a:ext cx="4086225" cy="29210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4920FF-849A-AF40-BD80-7D79F148BA5F}" type="slidenum">
              <a:rPr lang="en-US"/>
              <a:pPr>
                <a:defRPr/>
              </a:pPr>
              <a:t>‹#›</a:t>
            </a:fld>
            <a:endParaRPr lang="en-US"/>
          </a:p>
        </p:txBody>
      </p:sp>
    </p:spTree>
    <p:extLst>
      <p:ext uri="{BB962C8B-B14F-4D97-AF65-F5344CB8AC3E}">
        <p14:creationId xmlns:p14="http://schemas.microsoft.com/office/powerpoint/2010/main" val="33989244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4"/>
          <p:cNvSpPr>
            <a:spLocks noChangeAspect="1" noEditPoints="1"/>
          </p:cNvSpPr>
          <p:nvPr/>
        </p:nvSpPr>
        <p:spPr bwMode="auto">
          <a:xfrm>
            <a:off x="5475288" y="0"/>
            <a:ext cx="3394075" cy="6858000"/>
          </a:xfrm>
          <a:custGeom>
            <a:avLst/>
            <a:gdLst>
              <a:gd name="T0" fmla="*/ 2147483647 w 2409"/>
              <a:gd name="T1" fmla="*/ 2147483647 h 4865"/>
              <a:gd name="T2" fmla="*/ 2147483647 w 2409"/>
              <a:gd name="T3" fmla="*/ 2147483647 h 4865"/>
              <a:gd name="T4" fmla="*/ 2147483647 w 2409"/>
              <a:gd name="T5" fmla="*/ 2147483647 h 4865"/>
              <a:gd name="T6" fmla="*/ 2147483647 w 2409"/>
              <a:gd name="T7" fmla="*/ 2147483647 h 4865"/>
              <a:gd name="T8" fmla="*/ 2147483647 w 2409"/>
              <a:gd name="T9" fmla="*/ 2147483647 h 4865"/>
              <a:gd name="T10" fmla="*/ 2147483647 w 2409"/>
              <a:gd name="T11" fmla="*/ 2147483647 h 4865"/>
              <a:gd name="T12" fmla="*/ 2147483647 w 2409"/>
              <a:gd name="T13" fmla="*/ 2147483647 h 4865"/>
              <a:gd name="T14" fmla="*/ 2147483647 w 2409"/>
              <a:gd name="T15" fmla="*/ 2147483647 h 4865"/>
              <a:gd name="T16" fmla="*/ 2147483647 w 2409"/>
              <a:gd name="T17" fmla="*/ 2147483647 h 4865"/>
              <a:gd name="T18" fmla="*/ 2147483647 w 2409"/>
              <a:gd name="T19" fmla="*/ 2147483647 h 4865"/>
              <a:gd name="T20" fmla="*/ 2147483647 w 2409"/>
              <a:gd name="T21" fmla="*/ 2147483647 h 4865"/>
              <a:gd name="T22" fmla="*/ 2147483647 w 2409"/>
              <a:gd name="T23" fmla="*/ 2147483647 h 4865"/>
              <a:gd name="T24" fmla="*/ 2147483647 w 2409"/>
              <a:gd name="T25" fmla="*/ 2147483647 h 4865"/>
              <a:gd name="T26" fmla="*/ 2147483647 w 2409"/>
              <a:gd name="T27" fmla="*/ 2147483647 h 4865"/>
              <a:gd name="T28" fmla="*/ 2147483647 w 2409"/>
              <a:gd name="T29" fmla="*/ 2147483647 h 4865"/>
              <a:gd name="T30" fmla="*/ 2147483647 w 2409"/>
              <a:gd name="T31" fmla="*/ 2147483647 h 4865"/>
              <a:gd name="T32" fmla="*/ 2147483647 w 2409"/>
              <a:gd name="T33" fmla="*/ 2147483647 h 4865"/>
              <a:gd name="T34" fmla="*/ 2147483647 w 2409"/>
              <a:gd name="T35" fmla="*/ 2147483647 h 4865"/>
              <a:gd name="T36" fmla="*/ 2147483647 w 2409"/>
              <a:gd name="T37" fmla="*/ 2147483647 h 4865"/>
              <a:gd name="T38" fmla="*/ 2147483647 w 2409"/>
              <a:gd name="T39" fmla="*/ 2147483647 h 4865"/>
              <a:gd name="T40" fmla="*/ 2147483647 w 2409"/>
              <a:gd name="T41" fmla="*/ 2147483647 h 4865"/>
              <a:gd name="T42" fmla="*/ 2147483647 w 2409"/>
              <a:gd name="T43" fmla="*/ 2147483647 h 4865"/>
              <a:gd name="T44" fmla="*/ 2147483647 w 2409"/>
              <a:gd name="T45" fmla="*/ 2147483647 h 4865"/>
              <a:gd name="T46" fmla="*/ 2147483647 w 2409"/>
              <a:gd name="T47" fmla="*/ 2147483647 h 4865"/>
              <a:gd name="T48" fmla="*/ 2147483647 w 2409"/>
              <a:gd name="T49" fmla="*/ 2147483647 h 4865"/>
              <a:gd name="T50" fmla="*/ 2147483647 w 2409"/>
              <a:gd name="T51" fmla="*/ 2147483647 h 4865"/>
              <a:gd name="T52" fmla="*/ 2147483647 w 2409"/>
              <a:gd name="T53" fmla="*/ 2147483647 h 4865"/>
              <a:gd name="T54" fmla="*/ 2147483647 w 2409"/>
              <a:gd name="T55" fmla="*/ 2147483647 h 4865"/>
              <a:gd name="T56" fmla="*/ 2147483647 w 2409"/>
              <a:gd name="T57" fmla="*/ 2147483647 h 4865"/>
              <a:gd name="T58" fmla="*/ 2147483647 w 2409"/>
              <a:gd name="T59" fmla="*/ 2147483647 h 4865"/>
              <a:gd name="T60" fmla="*/ 2147483647 w 2409"/>
              <a:gd name="T61" fmla="*/ 2147483647 h 4865"/>
              <a:gd name="T62" fmla="*/ 2147483647 w 2409"/>
              <a:gd name="T63" fmla="*/ 2147483647 h 4865"/>
              <a:gd name="T64" fmla="*/ 2147483647 w 2409"/>
              <a:gd name="T65" fmla="*/ 2147483647 h 4865"/>
              <a:gd name="T66" fmla="*/ 2147483647 w 2409"/>
              <a:gd name="T67" fmla="*/ 2147483647 h 4865"/>
              <a:gd name="T68" fmla="*/ 2147483647 w 2409"/>
              <a:gd name="T69" fmla="*/ 2147483647 h 4865"/>
              <a:gd name="T70" fmla="*/ 2147483647 w 2409"/>
              <a:gd name="T71" fmla="*/ 2147483647 h 4865"/>
              <a:gd name="T72" fmla="*/ 2147483647 w 2409"/>
              <a:gd name="T73" fmla="*/ 2147483647 h 4865"/>
              <a:gd name="T74" fmla="*/ 2147483647 w 2409"/>
              <a:gd name="T75" fmla="*/ 2147483647 h 4865"/>
              <a:gd name="T76" fmla="*/ 2147483647 w 2409"/>
              <a:gd name="T77" fmla="*/ 2147483647 h 4865"/>
              <a:gd name="T78" fmla="*/ 2147483647 w 2409"/>
              <a:gd name="T79" fmla="*/ 2147483647 h 4865"/>
              <a:gd name="T80" fmla="*/ 2147483647 w 2409"/>
              <a:gd name="T81" fmla="*/ 2147483647 h 4865"/>
              <a:gd name="T82" fmla="*/ 2147483647 w 2409"/>
              <a:gd name="T83" fmla="*/ 2147483647 h 4865"/>
              <a:gd name="T84" fmla="*/ 2147483647 w 2409"/>
              <a:gd name="T85" fmla="*/ 2147483647 h 4865"/>
              <a:gd name="T86" fmla="*/ 2147483647 w 2409"/>
              <a:gd name="T87" fmla="*/ 2147483647 h 4865"/>
              <a:gd name="T88" fmla="*/ 2147483647 w 2409"/>
              <a:gd name="T89" fmla="*/ 2147483647 h 4865"/>
              <a:gd name="T90" fmla="*/ 2147483647 w 2409"/>
              <a:gd name="T91" fmla="*/ 2147483647 h 4865"/>
              <a:gd name="T92" fmla="*/ 2147483647 w 2409"/>
              <a:gd name="T93" fmla="*/ 2147483647 h 4865"/>
              <a:gd name="T94" fmla="*/ 2147483647 w 2409"/>
              <a:gd name="T95" fmla="*/ 2147483647 h 4865"/>
              <a:gd name="T96" fmla="*/ 2147483647 w 2409"/>
              <a:gd name="T97" fmla="*/ 2147483647 h 4865"/>
              <a:gd name="T98" fmla="*/ 2147483647 w 2409"/>
              <a:gd name="T99" fmla="*/ 2147483647 h 4865"/>
              <a:gd name="T100" fmla="*/ 2147483647 w 2409"/>
              <a:gd name="T101" fmla="*/ 2147483647 h 4865"/>
              <a:gd name="T102" fmla="*/ 2147483647 w 2409"/>
              <a:gd name="T103" fmla="*/ 2147483647 h 4865"/>
              <a:gd name="T104" fmla="*/ 2147483647 w 2409"/>
              <a:gd name="T105" fmla="*/ 2147483647 h 4865"/>
              <a:gd name="T106" fmla="*/ 2147483647 w 2409"/>
              <a:gd name="T107" fmla="*/ 2147483647 h 4865"/>
              <a:gd name="T108" fmla="*/ 2147483647 w 2409"/>
              <a:gd name="T109" fmla="*/ 2147483647 h 4865"/>
              <a:gd name="T110" fmla="*/ 2147483647 w 2409"/>
              <a:gd name="T111" fmla="*/ 2147483647 h 4865"/>
              <a:gd name="T112" fmla="*/ 2147483647 w 2409"/>
              <a:gd name="T113" fmla="*/ 2147483647 h 4865"/>
              <a:gd name="T114" fmla="*/ 2147483647 w 2409"/>
              <a:gd name="T115" fmla="*/ 2147483647 h 4865"/>
              <a:gd name="T116" fmla="*/ 2147483647 w 2409"/>
              <a:gd name="T117" fmla="*/ 2147483647 h 4865"/>
              <a:gd name="T118" fmla="*/ 2147483647 w 2409"/>
              <a:gd name="T119" fmla="*/ 2147483647 h 4865"/>
              <a:gd name="T120" fmla="*/ 2147483647 w 2409"/>
              <a:gd name="T121" fmla="*/ 2147483647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98"/>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 name="Title Placeholder 1"/>
          <p:cNvSpPr>
            <a:spLocks noGrp="1"/>
          </p:cNvSpPr>
          <p:nvPr>
            <p:ph type="title"/>
          </p:nvPr>
        </p:nvSpPr>
        <p:spPr>
          <a:xfrm>
            <a:off x="276225" y="228601"/>
            <a:ext cx="8591550" cy="622528"/>
          </a:xfrm>
          <a:prstGeom prst="rect">
            <a:avLst/>
          </a:prstGeom>
        </p:spPr>
        <p:txBody>
          <a:bodyPr rtlCol="0">
            <a:normAutofit/>
          </a:bodyPr>
          <a:lstStyle>
            <a:lvl1pPr algn="ctr">
              <a:defRPr/>
            </a:lvl1pPr>
          </a:lstStyle>
          <a:p>
            <a:r>
              <a:rPr lang="en-US" dirty="0" smtClean="0"/>
              <a:t>Click to edit Master title style</a:t>
            </a:r>
            <a:endParaRPr lang="en-US" dirty="0"/>
          </a:p>
        </p:txBody>
      </p:sp>
      <p:sp>
        <p:nvSpPr>
          <p:cNvPr id="31" name="Content Placeholder 30"/>
          <p:cNvSpPr>
            <a:spLocks noGrp="1"/>
          </p:cNvSpPr>
          <p:nvPr>
            <p:ph sz="quarter" idx="13"/>
          </p:nvPr>
        </p:nvSpPr>
        <p:spPr>
          <a:xfrm>
            <a:off x="274320" y="851128"/>
            <a:ext cx="8595360" cy="5385080"/>
          </a:xfrm>
        </p:spPr>
        <p:txBody>
          <a:bodyPr/>
          <a:lstStyle>
            <a:lvl2pPr marL="171450" indent="0">
              <a:buNone/>
              <a:defRPr sz="2400" b="1" i="0" baseline="0">
                <a:latin typeface="Times New Roman"/>
                <a:cs typeface="Times New Roman"/>
                <a:sym typeface="Wingdings"/>
              </a:defRPr>
            </a:lvl2pPr>
            <a:lvl4pPr>
              <a:defRPr sz="2000" b="1" i="0">
                <a:latin typeface="Times New Roman"/>
                <a:cs typeface="Times New Roman"/>
              </a:defRPr>
            </a:lvl4pPr>
          </a:lstStyle>
          <a:p>
            <a:pPr lvl="0"/>
            <a:r>
              <a:rPr lang="en-US" dirty="0" smtClean="0"/>
              <a:t>Click to edit Master text styles</a:t>
            </a:r>
          </a:p>
          <a:p>
            <a:pPr lvl="1"/>
            <a:r>
              <a:rPr lang="en-US" dirty="0" smtClean="0"/>
              <a:t>	   Second level</a:t>
            </a:r>
          </a:p>
          <a:p>
            <a:pPr lvl="3"/>
            <a:r>
              <a:rPr lang="en-US" dirty="0" smtClean="0"/>
              <a:t>		Third level</a:t>
            </a:r>
          </a:p>
        </p:txBody>
      </p:sp>
      <p:sp>
        <p:nvSpPr>
          <p:cNvPr id="5" name="Slide Number Placeholder 5"/>
          <p:cNvSpPr>
            <a:spLocks noGrp="1"/>
          </p:cNvSpPr>
          <p:nvPr>
            <p:ph type="sldNum" sz="quarter" idx="14"/>
          </p:nvPr>
        </p:nvSpPr>
        <p:spPr/>
        <p:txBody>
          <a:bodyPr/>
          <a:lstStyle>
            <a:lvl1pPr>
              <a:defRPr/>
            </a:lvl1pPr>
          </a:lstStyle>
          <a:p>
            <a:pPr>
              <a:defRPr/>
            </a:pPr>
            <a:fld id="{EDE70E6E-1679-7349-8F53-A86069949A3D}" type="slidenum">
              <a:rPr lang="en-US"/>
              <a:pPr>
                <a:defRPr/>
              </a:pPr>
              <a:t>‹#›</a:t>
            </a:fld>
            <a:endParaRPr lang="en-US"/>
          </a:p>
        </p:txBody>
      </p:sp>
    </p:spTree>
    <p:extLst>
      <p:ext uri="{BB962C8B-B14F-4D97-AF65-F5344CB8AC3E}">
        <p14:creationId xmlns:p14="http://schemas.microsoft.com/office/powerpoint/2010/main" val="6839403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7"/>
          <p:cNvSpPr>
            <a:spLocks noChangeAspect="1" noEditPoints="1"/>
          </p:cNvSpPr>
          <p:nvPr/>
        </p:nvSpPr>
        <p:spPr bwMode="auto">
          <a:xfrm>
            <a:off x="34925" y="136525"/>
            <a:ext cx="3325813" cy="6721475"/>
          </a:xfrm>
          <a:custGeom>
            <a:avLst/>
            <a:gdLst>
              <a:gd name="T0" fmla="*/ 2147483647 w 2409"/>
              <a:gd name="T1" fmla="*/ 2147483647 h 4865"/>
              <a:gd name="T2" fmla="*/ 2147483647 w 2409"/>
              <a:gd name="T3" fmla="*/ 2147483647 h 4865"/>
              <a:gd name="T4" fmla="*/ 2147483647 w 2409"/>
              <a:gd name="T5" fmla="*/ 2147483647 h 4865"/>
              <a:gd name="T6" fmla="*/ 2147483647 w 2409"/>
              <a:gd name="T7" fmla="*/ 2147483647 h 4865"/>
              <a:gd name="T8" fmla="*/ 2147483647 w 2409"/>
              <a:gd name="T9" fmla="*/ 2147483647 h 4865"/>
              <a:gd name="T10" fmla="*/ 2147483647 w 2409"/>
              <a:gd name="T11" fmla="*/ 2147483647 h 4865"/>
              <a:gd name="T12" fmla="*/ 2147483647 w 2409"/>
              <a:gd name="T13" fmla="*/ 2147483647 h 4865"/>
              <a:gd name="T14" fmla="*/ 2147483647 w 2409"/>
              <a:gd name="T15" fmla="*/ 2147483647 h 4865"/>
              <a:gd name="T16" fmla="*/ 2147483647 w 2409"/>
              <a:gd name="T17" fmla="*/ 2147483647 h 4865"/>
              <a:gd name="T18" fmla="*/ 2147483647 w 2409"/>
              <a:gd name="T19" fmla="*/ 2147483647 h 4865"/>
              <a:gd name="T20" fmla="*/ 2147483647 w 2409"/>
              <a:gd name="T21" fmla="*/ 2147483647 h 4865"/>
              <a:gd name="T22" fmla="*/ 2147483647 w 2409"/>
              <a:gd name="T23" fmla="*/ 2147483647 h 4865"/>
              <a:gd name="T24" fmla="*/ 2147483647 w 2409"/>
              <a:gd name="T25" fmla="*/ 2147483647 h 4865"/>
              <a:gd name="T26" fmla="*/ 2147483647 w 2409"/>
              <a:gd name="T27" fmla="*/ 2147483647 h 4865"/>
              <a:gd name="T28" fmla="*/ 2147483647 w 2409"/>
              <a:gd name="T29" fmla="*/ 2147483647 h 4865"/>
              <a:gd name="T30" fmla="*/ 2147483647 w 2409"/>
              <a:gd name="T31" fmla="*/ 2147483647 h 4865"/>
              <a:gd name="T32" fmla="*/ 2147483647 w 2409"/>
              <a:gd name="T33" fmla="*/ 2147483647 h 4865"/>
              <a:gd name="T34" fmla="*/ 2147483647 w 2409"/>
              <a:gd name="T35" fmla="*/ 2147483647 h 4865"/>
              <a:gd name="T36" fmla="*/ 2147483647 w 2409"/>
              <a:gd name="T37" fmla="*/ 2147483647 h 4865"/>
              <a:gd name="T38" fmla="*/ 2147483647 w 2409"/>
              <a:gd name="T39" fmla="*/ 2147483647 h 4865"/>
              <a:gd name="T40" fmla="*/ 2147483647 w 2409"/>
              <a:gd name="T41" fmla="*/ 2147483647 h 4865"/>
              <a:gd name="T42" fmla="*/ 2147483647 w 2409"/>
              <a:gd name="T43" fmla="*/ 2147483647 h 4865"/>
              <a:gd name="T44" fmla="*/ 2147483647 w 2409"/>
              <a:gd name="T45" fmla="*/ 2147483647 h 4865"/>
              <a:gd name="T46" fmla="*/ 2147483647 w 2409"/>
              <a:gd name="T47" fmla="*/ 2147483647 h 4865"/>
              <a:gd name="T48" fmla="*/ 2147483647 w 2409"/>
              <a:gd name="T49" fmla="*/ 2147483647 h 4865"/>
              <a:gd name="T50" fmla="*/ 2147483647 w 2409"/>
              <a:gd name="T51" fmla="*/ 2147483647 h 4865"/>
              <a:gd name="T52" fmla="*/ 2147483647 w 2409"/>
              <a:gd name="T53" fmla="*/ 2147483647 h 4865"/>
              <a:gd name="T54" fmla="*/ 2147483647 w 2409"/>
              <a:gd name="T55" fmla="*/ 2147483647 h 4865"/>
              <a:gd name="T56" fmla="*/ 2147483647 w 2409"/>
              <a:gd name="T57" fmla="*/ 2147483647 h 4865"/>
              <a:gd name="T58" fmla="*/ 2147483647 w 2409"/>
              <a:gd name="T59" fmla="*/ 2147483647 h 4865"/>
              <a:gd name="T60" fmla="*/ 2147483647 w 2409"/>
              <a:gd name="T61" fmla="*/ 2147483647 h 4865"/>
              <a:gd name="T62" fmla="*/ 2147483647 w 2409"/>
              <a:gd name="T63" fmla="*/ 2147483647 h 4865"/>
              <a:gd name="T64" fmla="*/ 2147483647 w 2409"/>
              <a:gd name="T65" fmla="*/ 2147483647 h 4865"/>
              <a:gd name="T66" fmla="*/ 2147483647 w 2409"/>
              <a:gd name="T67" fmla="*/ 2147483647 h 4865"/>
              <a:gd name="T68" fmla="*/ 2147483647 w 2409"/>
              <a:gd name="T69" fmla="*/ 2147483647 h 4865"/>
              <a:gd name="T70" fmla="*/ 2147483647 w 2409"/>
              <a:gd name="T71" fmla="*/ 2147483647 h 4865"/>
              <a:gd name="T72" fmla="*/ 2147483647 w 2409"/>
              <a:gd name="T73" fmla="*/ 2147483647 h 4865"/>
              <a:gd name="T74" fmla="*/ 2147483647 w 2409"/>
              <a:gd name="T75" fmla="*/ 2147483647 h 4865"/>
              <a:gd name="T76" fmla="*/ 2147483647 w 2409"/>
              <a:gd name="T77" fmla="*/ 2147483647 h 4865"/>
              <a:gd name="T78" fmla="*/ 2147483647 w 2409"/>
              <a:gd name="T79" fmla="*/ 2147483647 h 4865"/>
              <a:gd name="T80" fmla="*/ 2147483647 w 2409"/>
              <a:gd name="T81" fmla="*/ 2147483647 h 4865"/>
              <a:gd name="T82" fmla="*/ 2147483647 w 2409"/>
              <a:gd name="T83" fmla="*/ 2147483647 h 4865"/>
              <a:gd name="T84" fmla="*/ 2147483647 w 2409"/>
              <a:gd name="T85" fmla="*/ 2147483647 h 4865"/>
              <a:gd name="T86" fmla="*/ 2147483647 w 2409"/>
              <a:gd name="T87" fmla="*/ 2147483647 h 4865"/>
              <a:gd name="T88" fmla="*/ 2147483647 w 2409"/>
              <a:gd name="T89" fmla="*/ 2147483647 h 4865"/>
              <a:gd name="T90" fmla="*/ 2147483647 w 2409"/>
              <a:gd name="T91" fmla="*/ 2147483647 h 4865"/>
              <a:gd name="T92" fmla="*/ 2147483647 w 2409"/>
              <a:gd name="T93" fmla="*/ 2147483647 h 4865"/>
              <a:gd name="T94" fmla="*/ 2147483647 w 2409"/>
              <a:gd name="T95" fmla="*/ 2147483647 h 4865"/>
              <a:gd name="T96" fmla="*/ 2147483647 w 2409"/>
              <a:gd name="T97" fmla="*/ 2147483647 h 4865"/>
              <a:gd name="T98" fmla="*/ 2147483647 w 2409"/>
              <a:gd name="T99" fmla="*/ 2147483647 h 4865"/>
              <a:gd name="T100" fmla="*/ 2147483647 w 2409"/>
              <a:gd name="T101" fmla="*/ 2147483647 h 4865"/>
              <a:gd name="T102" fmla="*/ 2147483647 w 2409"/>
              <a:gd name="T103" fmla="*/ 2147483647 h 4865"/>
              <a:gd name="T104" fmla="*/ 2147483647 w 2409"/>
              <a:gd name="T105" fmla="*/ 2147483647 h 4865"/>
              <a:gd name="T106" fmla="*/ 2147483647 w 2409"/>
              <a:gd name="T107" fmla="*/ 2147483647 h 4865"/>
              <a:gd name="T108" fmla="*/ 2147483647 w 2409"/>
              <a:gd name="T109" fmla="*/ 2147483647 h 4865"/>
              <a:gd name="T110" fmla="*/ 2147483647 w 2409"/>
              <a:gd name="T111" fmla="*/ 2147483647 h 4865"/>
              <a:gd name="T112" fmla="*/ 2147483647 w 2409"/>
              <a:gd name="T113" fmla="*/ 2147483647 h 4865"/>
              <a:gd name="T114" fmla="*/ 2147483647 w 2409"/>
              <a:gd name="T115" fmla="*/ 2147483647 h 4865"/>
              <a:gd name="T116" fmla="*/ 2147483647 w 2409"/>
              <a:gd name="T117" fmla="*/ 2147483647 h 4865"/>
              <a:gd name="T118" fmla="*/ 2147483647 w 2409"/>
              <a:gd name="T119" fmla="*/ 2147483647 h 4865"/>
              <a:gd name="T120" fmla="*/ 2147483647 w 2409"/>
              <a:gd name="T121" fmla="*/ 2147483647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15" name="Subtitle 2"/>
          <p:cNvSpPr>
            <a:spLocks noGrp="1"/>
          </p:cNvSpPr>
          <p:nvPr>
            <p:ph type="subTitle" idx="1"/>
          </p:nvPr>
        </p:nvSpPr>
        <p:spPr>
          <a:xfrm>
            <a:off x="3743324" y="1400174"/>
            <a:ext cx="5120640" cy="1476375"/>
          </a:xfrm>
        </p:spPr>
        <p:txBody>
          <a:bodyPr anchor="b" anchorCtr="0"/>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276225" y="6429375"/>
            <a:ext cx="2133600" cy="292100"/>
          </a:xfrm>
          <a:prstGeom prst="rect">
            <a:avLst/>
          </a:prstGeom>
        </p:spPr>
        <p:txBody>
          <a:bodyPr/>
          <a:lstStyle>
            <a:lvl1pPr fontAlgn="auto">
              <a:spcBef>
                <a:spcPts val="0"/>
              </a:spcBef>
              <a:spcAft>
                <a:spcPts val="0"/>
              </a:spcAft>
              <a:defRPr>
                <a:solidFill>
                  <a:schemeClr val="bg2"/>
                </a:solidFill>
                <a:latin typeface="+mn-lt"/>
                <a:ea typeface="+mn-ea"/>
                <a:cs typeface="+mn-cs"/>
              </a:defRPr>
            </a:lvl1pPr>
          </a:lstStyle>
          <a:p>
            <a:pPr>
              <a:defRPr/>
            </a:pPr>
            <a:fld id="{2E79F814-F609-F34A-8750-19D80FC1BAD6}" type="datetimeFigureOut">
              <a:rPr lang="en-US"/>
              <a:pPr>
                <a:defRPr/>
              </a:pPr>
              <a:t>10/17/13</a:t>
            </a:fld>
            <a:endParaRPr lang="en-US"/>
          </a:p>
        </p:txBody>
      </p:sp>
      <p:sp>
        <p:nvSpPr>
          <p:cNvPr id="7" name="Footer Placeholder 4"/>
          <p:cNvSpPr>
            <a:spLocks noGrp="1"/>
          </p:cNvSpPr>
          <p:nvPr>
            <p:ph type="ftr" sz="quarter" idx="11"/>
          </p:nvPr>
        </p:nvSpPr>
        <p:spPr>
          <a:xfrm>
            <a:off x="3743325" y="6429375"/>
            <a:ext cx="4086225" cy="29210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87ADA499-8E56-FE4F-906E-8868F3E97E2C}" type="slidenum">
              <a:rPr lang="en-US"/>
              <a:pPr>
                <a:defRPr/>
              </a:pPr>
              <a:t>‹#›</a:t>
            </a:fld>
            <a:endParaRPr lang="en-US"/>
          </a:p>
        </p:txBody>
      </p:sp>
    </p:spTree>
    <p:extLst>
      <p:ext uri="{BB962C8B-B14F-4D97-AF65-F5344CB8AC3E}">
        <p14:creationId xmlns:p14="http://schemas.microsoft.com/office/powerpoint/2010/main" val="11897772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276225" y="228601"/>
            <a:ext cx="8591550" cy="1066800"/>
          </a:xfrm>
          <a:prstGeom prst="rect">
            <a:avLst/>
          </a:prstGeom>
        </p:spPr>
        <p:txBody>
          <a:bodyPr rtlCol="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5"/>
          </p:nvPr>
        </p:nvSpPr>
        <p:spPr>
          <a:xfrm>
            <a:off x="276225" y="6429375"/>
            <a:ext cx="2133600" cy="292100"/>
          </a:xfrm>
          <a:prstGeom prst="rect">
            <a:avLst/>
          </a:prstGeom>
        </p:spPr>
        <p:txBody>
          <a:bodyPr/>
          <a:lstStyle>
            <a:lvl1pPr fontAlgn="auto">
              <a:spcBef>
                <a:spcPts val="0"/>
              </a:spcBef>
              <a:spcAft>
                <a:spcPts val="0"/>
              </a:spcAft>
              <a:defRPr>
                <a:latin typeface="+mn-lt"/>
                <a:ea typeface="+mn-ea"/>
                <a:cs typeface="+mn-cs"/>
              </a:defRPr>
            </a:lvl1pPr>
          </a:lstStyle>
          <a:p>
            <a:pPr>
              <a:defRPr/>
            </a:pPr>
            <a:fld id="{19EF47F4-2161-3E42-939E-C808800F3C9E}" type="datetimeFigureOut">
              <a:rPr lang="en-US"/>
              <a:pPr>
                <a:defRPr/>
              </a:pPr>
              <a:t>10/17/13</a:t>
            </a:fld>
            <a:endParaRPr lang="en-US"/>
          </a:p>
        </p:txBody>
      </p:sp>
      <p:sp>
        <p:nvSpPr>
          <p:cNvPr id="6" name="Footer Placeholder 5"/>
          <p:cNvSpPr>
            <a:spLocks noGrp="1"/>
          </p:cNvSpPr>
          <p:nvPr>
            <p:ph type="ftr" sz="quarter" idx="16"/>
          </p:nvPr>
        </p:nvSpPr>
        <p:spPr>
          <a:xfrm>
            <a:off x="3743325" y="6429375"/>
            <a:ext cx="4086225" cy="29210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7"/>
          </p:nvPr>
        </p:nvSpPr>
        <p:spPr/>
        <p:txBody>
          <a:bodyPr/>
          <a:lstStyle>
            <a:lvl1pPr>
              <a:defRPr/>
            </a:lvl1pPr>
          </a:lstStyle>
          <a:p>
            <a:pPr>
              <a:defRPr/>
            </a:pPr>
            <a:fld id="{DBA3C0B1-D44A-524E-94F9-EAAEC586C61E}" type="slidenum">
              <a:rPr lang="en-US"/>
              <a:pPr>
                <a:defRPr/>
              </a:pPr>
              <a:t>‹#›</a:t>
            </a:fld>
            <a:endParaRPr lang="en-US"/>
          </a:p>
        </p:txBody>
      </p:sp>
    </p:spTree>
    <p:extLst>
      <p:ext uri="{BB962C8B-B14F-4D97-AF65-F5344CB8AC3E}">
        <p14:creationId xmlns:p14="http://schemas.microsoft.com/office/powerpoint/2010/main" val="16136403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276225" y="228601"/>
            <a:ext cx="8591550" cy="1066800"/>
          </a:xfrm>
          <a:prstGeom prst="rect">
            <a:avLst/>
          </a:prstGeom>
        </p:spPr>
        <p:txBody>
          <a:bodyPr rtlCol="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6"/>
          <p:cNvSpPr>
            <a:spLocks noGrp="1"/>
          </p:cNvSpPr>
          <p:nvPr>
            <p:ph type="dt" sz="half" idx="16"/>
          </p:nvPr>
        </p:nvSpPr>
        <p:spPr>
          <a:xfrm>
            <a:off x="276225" y="6429375"/>
            <a:ext cx="2133600" cy="292100"/>
          </a:xfrm>
          <a:prstGeom prst="rect">
            <a:avLst/>
          </a:prstGeom>
        </p:spPr>
        <p:txBody>
          <a:bodyPr/>
          <a:lstStyle>
            <a:lvl1pPr fontAlgn="auto">
              <a:spcBef>
                <a:spcPts val="0"/>
              </a:spcBef>
              <a:spcAft>
                <a:spcPts val="0"/>
              </a:spcAft>
              <a:defRPr>
                <a:latin typeface="+mn-lt"/>
                <a:ea typeface="+mn-ea"/>
                <a:cs typeface="+mn-cs"/>
              </a:defRPr>
            </a:lvl1pPr>
          </a:lstStyle>
          <a:p>
            <a:pPr>
              <a:defRPr/>
            </a:pPr>
            <a:fld id="{3E24CAAF-5F15-4F42-8DF7-E51793953F0F}" type="datetimeFigureOut">
              <a:rPr lang="en-US"/>
              <a:pPr>
                <a:defRPr/>
              </a:pPr>
              <a:t>10/17/13</a:t>
            </a:fld>
            <a:endParaRPr lang="en-US"/>
          </a:p>
        </p:txBody>
      </p:sp>
      <p:sp>
        <p:nvSpPr>
          <p:cNvPr id="8" name="Footer Placeholder 7"/>
          <p:cNvSpPr>
            <a:spLocks noGrp="1"/>
          </p:cNvSpPr>
          <p:nvPr>
            <p:ph type="ftr" sz="quarter" idx="17"/>
          </p:nvPr>
        </p:nvSpPr>
        <p:spPr>
          <a:xfrm>
            <a:off x="3743325" y="6429375"/>
            <a:ext cx="4086225" cy="29210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9" name="Slide Number Placeholder 8"/>
          <p:cNvSpPr>
            <a:spLocks noGrp="1"/>
          </p:cNvSpPr>
          <p:nvPr>
            <p:ph type="sldNum" sz="quarter" idx="18"/>
          </p:nvPr>
        </p:nvSpPr>
        <p:spPr/>
        <p:txBody>
          <a:bodyPr/>
          <a:lstStyle>
            <a:lvl1pPr>
              <a:defRPr/>
            </a:lvl1pPr>
          </a:lstStyle>
          <a:p>
            <a:pPr>
              <a:defRPr/>
            </a:pPr>
            <a:fld id="{4D676D38-92A5-9E45-A47E-2D0A1FB8D8FC}" type="slidenum">
              <a:rPr lang="en-US"/>
              <a:pPr>
                <a:defRPr/>
              </a:pPr>
              <a:t>‹#›</a:t>
            </a:fld>
            <a:endParaRPr lang="en-US"/>
          </a:p>
        </p:txBody>
      </p:sp>
    </p:spTree>
    <p:extLst>
      <p:ext uri="{BB962C8B-B14F-4D97-AF65-F5344CB8AC3E}">
        <p14:creationId xmlns:p14="http://schemas.microsoft.com/office/powerpoint/2010/main" val="2395453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276225" y="228601"/>
            <a:ext cx="8591550" cy="1066800"/>
          </a:xfrm>
          <a:prstGeom prst="rect">
            <a:avLst/>
          </a:prstGeom>
        </p:spPr>
        <p:txBody>
          <a:bodyPr rtlCol="0">
            <a:normAutofit/>
          </a:bodyPr>
          <a:lstStyle/>
          <a:p>
            <a:r>
              <a:rPr lang="en-US" smtClean="0"/>
              <a:t>Click to edit Master title style</a:t>
            </a:r>
            <a:endParaRPr lang="en-US" dirty="0"/>
          </a:p>
        </p:txBody>
      </p:sp>
      <p:sp>
        <p:nvSpPr>
          <p:cNvPr id="3" name="Date Placeholder 2"/>
          <p:cNvSpPr>
            <a:spLocks noGrp="1"/>
          </p:cNvSpPr>
          <p:nvPr>
            <p:ph type="dt" sz="half" idx="10"/>
          </p:nvPr>
        </p:nvSpPr>
        <p:spPr>
          <a:xfrm>
            <a:off x="276225" y="6429375"/>
            <a:ext cx="2133600" cy="292100"/>
          </a:xfrm>
          <a:prstGeom prst="rect">
            <a:avLst/>
          </a:prstGeom>
        </p:spPr>
        <p:txBody>
          <a:bodyPr/>
          <a:lstStyle>
            <a:lvl1pPr fontAlgn="auto">
              <a:spcBef>
                <a:spcPts val="0"/>
              </a:spcBef>
              <a:spcAft>
                <a:spcPts val="0"/>
              </a:spcAft>
              <a:defRPr>
                <a:solidFill>
                  <a:schemeClr val="tx2"/>
                </a:solidFill>
                <a:latin typeface="+mn-lt"/>
                <a:ea typeface="+mn-ea"/>
                <a:cs typeface="+mn-cs"/>
              </a:defRPr>
            </a:lvl1pPr>
          </a:lstStyle>
          <a:p>
            <a:pPr>
              <a:defRPr/>
            </a:pPr>
            <a:fld id="{6BD0C189-0949-BB42-A5C9-CA5CA248D737}" type="datetimeFigureOut">
              <a:rPr lang="en-US"/>
              <a:pPr>
                <a:defRPr/>
              </a:pPr>
              <a:t>10/17/13</a:t>
            </a:fld>
            <a:endParaRPr lang="en-US"/>
          </a:p>
        </p:txBody>
      </p:sp>
      <p:sp>
        <p:nvSpPr>
          <p:cNvPr id="4" name="Footer Placeholder 3"/>
          <p:cNvSpPr>
            <a:spLocks noGrp="1"/>
          </p:cNvSpPr>
          <p:nvPr>
            <p:ph type="ftr" sz="quarter" idx="11"/>
          </p:nvPr>
        </p:nvSpPr>
        <p:spPr>
          <a:xfrm>
            <a:off x="3743325" y="6429375"/>
            <a:ext cx="4086225" cy="29210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9FFF9FCA-7300-8E44-A554-ABD072986D26}" type="slidenum">
              <a:rPr lang="en-US"/>
              <a:pPr>
                <a:defRPr/>
              </a:pPr>
              <a:t>‹#›</a:t>
            </a:fld>
            <a:endParaRPr lang="en-US"/>
          </a:p>
        </p:txBody>
      </p:sp>
    </p:spTree>
    <p:extLst>
      <p:ext uri="{BB962C8B-B14F-4D97-AF65-F5344CB8AC3E}">
        <p14:creationId xmlns:p14="http://schemas.microsoft.com/office/powerpoint/2010/main" val="21515093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76225" y="6429375"/>
            <a:ext cx="2133600" cy="292100"/>
          </a:xfrm>
          <a:prstGeom prst="rect">
            <a:avLst/>
          </a:prstGeom>
        </p:spPr>
        <p:txBody>
          <a:bodyPr/>
          <a:lstStyle>
            <a:lvl1pPr fontAlgn="auto">
              <a:spcBef>
                <a:spcPts val="0"/>
              </a:spcBef>
              <a:spcAft>
                <a:spcPts val="0"/>
              </a:spcAft>
              <a:defRPr>
                <a:latin typeface="+mn-lt"/>
                <a:ea typeface="+mn-ea"/>
                <a:cs typeface="+mn-cs"/>
              </a:defRPr>
            </a:lvl1pPr>
          </a:lstStyle>
          <a:p>
            <a:pPr>
              <a:defRPr/>
            </a:pPr>
            <a:fld id="{52A8EAD6-8EF4-C141-9175-B8C063DDC7ED}" type="datetimeFigureOut">
              <a:rPr lang="en-US"/>
              <a:pPr>
                <a:defRPr/>
              </a:pPr>
              <a:t>10/17/13</a:t>
            </a:fld>
            <a:endParaRPr lang="en-US"/>
          </a:p>
        </p:txBody>
      </p:sp>
      <p:sp>
        <p:nvSpPr>
          <p:cNvPr id="3" name="Footer Placeholder 2"/>
          <p:cNvSpPr>
            <a:spLocks noGrp="1"/>
          </p:cNvSpPr>
          <p:nvPr>
            <p:ph type="ftr" sz="quarter" idx="11"/>
          </p:nvPr>
        </p:nvSpPr>
        <p:spPr>
          <a:xfrm>
            <a:off x="3743325" y="6429375"/>
            <a:ext cx="4086225" cy="29210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B505837F-7E05-0940-B692-ED0AF1CC91B6}" type="slidenum">
              <a:rPr lang="en-US"/>
              <a:pPr>
                <a:defRPr/>
              </a:pPr>
              <a:t>‹#›</a:t>
            </a:fld>
            <a:endParaRPr lang="en-US"/>
          </a:p>
        </p:txBody>
      </p:sp>
    </p:spTree>
    <p:extLst>
      <p:ext uri="{BB962C8B-B14F-4D97-AF65-F5344CB8AC3E}">
        <p14:creationId xmlns:p14="http://schemas.microsoft.com/office/powerpoint/2010/main" val="36162686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itle Placeholder 1"/>
          <p:cNvSpPr>
            <a:spLocks noGrp="1"/>
          </p:cNvSpPr>
          <p:nvPr>
            <p:ph type="title"/>
          </p:nvPr>
        </p:nvSpPr>
        <p:spPr>
          <a:xfrm>
            <a:off x="276225" y="228601"/>
            <a:ext cx="2834640" cy="1298448"/>
          </a:xfrm>
          <a:prstGeom prst="rect">
            <a:avLst/>
          </a:prstGeom>
        </p:spPr>
        <p:txBody>
          <a:bodyPr rtlCol="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5"/>
          </p:nvPr>
        </p:nvSpPr>
        <p:spPr>
          <a:xfrm>
            <a:off x="276225" y="6429375"/>
            <a:ext cx="2133600" cy="292100"/>
          </a:xfrm>
          <a:prstGeom prst="rect">
            <a:avLst/>
          </a:prstGeom>
        </p:spPr>
        <p:txBody>
          <a:bodyPr/>
          <a:lstStyle>
            <a:lvl1pPr fontAlgn="auto">
              <a:spcBef>
                <a:spcPts val="0"/>
              </a:spcBef>
              <a:spcAft>
                <a:spcPts val="0"/>
              </a:spcAft>
              <a:defRPr>
                <a:solidFill>
                  <a:schemeClr val="bg2"/>
                </a:solidFill>
                <a:latin typeface="+mn-lt"/>
                <a:ea typeface="+mn-ea"/>
                <a:cs typeface="+mn-cs"/>
              </a:defRPr>
            </a:lvl1pPr>
          </a:lstStyle>
          <a:p>
            <a:pPr>
              <a:defRPr/>
            </a:pPr>
            <a:fld id="{4A30DA0E-10CD-3E45-B523-48A9CE7D39A8}" type="datetimeFigureOut">
              <a:rPr lang="en-US"/>
              <a:pPr>
                <a:defRPr/>
              </a:pPr>
              <a:t>10/17/13</a:t>
            </a:fld>
            <a:endParaRPr lang="en-US"/>
          </a:p>
        </p:txBody>
      </p:sp>
      <p:sp>
        <p:nvSpPr>
          <p:cNvPr id="7" name="Footer Placeholder 5"/>
          <p:cNvSpPr>
            <a:spLocks noGrp="1"/>
          </p:cNvSpPr>
          <p:nvPr>
            <p:ph type="ftr" sz="quarter" idx="16"/>
          </p:nvPr>
        </p:nvSpPr>
        <p:spPr>
          <a:xfrm>
            <a:off x="3743325" y="6429375"/>
            <a:ext cx="4086225" cy="29210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8" name="Slide Number Placeholder 6"/>
          <p:cNvSpPr>
            <a:spLocks noGrp="1"/>
          </p:cNvSpPr>
          <p:nvPr>
            <p:ph type="sldNum" sz="quarter" idx="17"/>
          </p:nvPr>
        </p:nvSpPr>
        <p:spPr/>
        <p:txBody>
          <a:bodyPr/>
          <a:lstStyle>
            <a:lvl1pPr>
              <a:defRPr/>
            </a:lvl1pPr>
          </a:lstStyle>
          <a:p>
            <a:pPr>
              <a:defRPr/>
            </a:pPr>
            <a:fld id="{9E5F265B-C24F-C946-BD7F-EB6C01608543}" type="slidenum">
              <a:rPr lang="en-US"/>
              <a:pPr>
                <a:defRPr/>
              </a:pPr>
              <a:t>‹#›</a:t>
            </a:fld>
            <a:endParaRPr lang="en-US"/>
          </a:p>
        </p:txBody>
      </p:sp>
    </p:spTree>
    <p:extLst>
      <p:ext uri="{BB962C8B-B14F-4D97-AF65-F5344CB8AC3E}">
        <p14:creationId xmlns:p14="http://schemas.microsoft.com/office/powerpoint/2010/main" val="6222227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21" name="Title Placeholder 1"/>
          <p:cNvSpPr>
            <a:spLocks noGrp="1"/>
          </p:cNvSpPr>
          <p:nvPr>
            <p:ph type="title"/>
          </p:nvPr>
        </p:nvSpPr>
        <p:spPr>
          <a:xfrm>
            <a:off x="276224" y="228600"/>
            <a:ext cx="2834640" cy="1295399"/>
          </a:xfrm>
          <a:prstGeom prst="rect">
            <a:avLst/>
          </a:prstGeom>
        </p:spPr>
        <p:txBody>
          <a:bodyPr rtlCol="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6" name="Date Placeholder 4"/>
          <p:cNvSpPr>
            <a:spLocks noGrp="1"/>
          </p:cNvSpPr>
          <p:nvPr>
            <p:ph type="dt" sz="half" idx="14"/>
          </p:nvPr>
        </p:nvSpPr>
        <p:spPr>
          <a:xfrm>
            <a:off x="276225" y="6429375"/>
            <a:ext cx="2133600" cy="292100"/>
          </a:xfrm>
          <a:prstGeom prst="rect">
            <a:avLst/>
          </a:prstGeom>
        </p:spPr>
        <p:txBody>
          <a:bodyPr/>
          <a:lstStyle>
            <a:lvl1pPr fontAlgn="auto">
              <a:spcBef>
                <a:spcPts val="0"/>
              </a:spcBef>
              <a:spcAft>
                <a:spcPts val="0"/>
              </a:spcAft>
              <a:defRPr>
                <a:solidFill>
                  <a:schemeClr val="bg2"/>
                </a:solidFill>
                <a:latin typeface="+mn-lt"/>
                <a:ea typeface="+mn-ea"/>
                <a:cs typeface="+mn-cs"/>
              </a:defRPr>
            </a:lvl1pPr>
          </a:lstStyle>
          <a:p>
            <a:pPr>
              <a:defRPr/>
            </a:pPr>
            <a:fld id="{57562DDC-B670-4144-8B59-25D5E5805A59}" type="datetimeFigureOut">
              <a:rPr lang="en-US"/>
              <a:pPr>
                <a:defRPr/>
              </a:pPr>
              <a:t>10/17/13</a:t>
            </a:fld>
            <a:endParaRPr lang="en-US"/>
          </a:p>
        </p:txBody>
      </p:sp>
      <p:sp>
        <p:nvSpPr>
          <p:cNvPr id="7" name="Footer Placeholder 5"/>
          <p:cNvSpPr>
            <a:spLocks noGrp="1"/>
          </p:cNvSpPr>
          <p:nvPr>
            <p:ph type="ftr" sz="quarter" idx="15"/>
          </p:nvPr>
        </p:nvSpPr>
        <p:spPr>
          <a:xfrm>
            <a:off x="3743325" y="6429375"/>
            <a:ext cx="4086225" cy="29210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8" name="Slide Number Placeholder 6"/>
          <p:cNvSpPr>
            <a:spLocks noGrp="1"/>
          </p:cNvSpPr>
          <p:nvPr>
            <p:ph type="sldNum" sz="quarter" idx="16"/>
          </p:nvPr>
        </p:nvSpPr>
        <p:spPr/>
        <p:txBody>
          <a:bodyPr/>
          <a:lstStyle>
            <a:lvl1pPr>
              <a:defRPr/>
            </a:lvl1pPr>
          </a:lstStyle>
          <a:p>
            <a:pPr>
              <a:defRPr/>
            </a:pPr>
            <a:fld id="{637E3411-81ED-3A42-8AA9-F2A0BA7E3C68}" type="slidenum">
              <a:rPr lang="en-US"/>
              <a:pPr>
                <a:defRPr/>
              </a:pPr>
              <a:t>‹#›</a:t>
            </a:fld>
            <a:endParaRPr lang="en-US"/>
          </a:p>
        </p:txBody>
      </p:sp>
    </p:spTree>
    <p:extLst>
      <p:ext uri="{BB962C8B-B14F-4D97-AF65-F5344CB8AC3E}">
        <p14:creationId xmlns:p14="http://schemas.microsoft.com/office/powerpoint/2010/main" val="31431086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76225" y="228600"/>
            <a:ext cx="85915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 name="Text Placeholder 2"/>
          <p:cNvSpPr>
            <a:spLocks noGrp="1"/>
          </p:cNvSpPr>
          <p:nvPr>
            <p:ph type="body" idx="1"/>
          </p:nvPr>
        </p:nvSpPr>
        <p:spPr>
          <a:xfrm>
            <a:off x="276225" y="1295400"/>
            <a:ext cx="8591550" cy="4933950"/>
          </a:xfrm>
          <a:prstGeom prst="rect">
            <a:avLst/>
          </a:prstGeom>
        </p:spPr>
        <p:txBody>
          <a:bodyPr vert="horz" lIns="91440" tIns="45720" rIns="91440" bIns="45720" rtlCol="0">
            <a:normAutofit/>
          </a:bodyPr>
          <a:lstStyle/>
          <a:p>
            <a:pPr lvl="0"/>
            <a:r>
              <a:rPr lang="en-US" dirty="0" smtClean="0"/>
              <a:t>Click to edit Master text styles</a:t>
            </a:r>
          </a:p>
          <a:p>
            <a:pPr lvl="3"/>
            <a:r>
              <a:rPr lang="en-US" dirty="0" smtClean="0"/>
              <a:t>	Second level</a:t>
            </a:r>
          </a:p>
          <a:p>
            <a:pPr lvl="4"/>
            <a:r>
              <a:rPr lang="en-US" dirty="0" smtClean="0"/>
              <a:t>      Third level</a:t>
            </a:r>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fontAlgn="auto">
              <a:spcBef>
                <a:spcPts val="0"/>
              </a:spcBef>
              <a:spcAft>
                <a:spcPts val="0"/>
              </a:spcAft>
              <a:defRPr sz="1600" b="1">
                <a:solidFill>
                  <a:schemeClr val="tx2"/>
                </a:solidFill>
                <a:latin typeface="+mn-lt"/>
                <a:ea typeface="+mn-ea"/>
                <a:cs typeface="+mn-cs"/>
              </a:defRPr>
            </a:lvl1pPr>
          </a:lstStyle>
          <a:p>
            <a:pPr>
              <a:defRPr/>
            </a:pPr>
            <a:fld id="{886622AA-1B43-C645-A304-8E5909E5FAE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xStyles>
    <p:titleStyle>
      <a:lvl1pPr algn="ctr" rtl="0" eaLnBrk="0" fontAlgn="base" hangingPunct="0">
        <a:spcBef>
          <a:spcPts val="400"/>
        </a:spcBef>
        <a:spcAft>
          <a:spcPct val="0"/>
        </a:spcAft>
        <a:defRPr sz="3600" b="1" kern="1200">
          <a:solidFill>
            <a:srgbClr val="660066"/>
          </a:solidFill>
          <a:latin typeface="+mj-lt"/>
          <a:ea typeface="ＭＳ Ｐゴシック" charset="0"/>
          <a:cs typeface="Tunga" pitchFamily="2"/>
        </a:defRPr>
      </a:lvl1pPr>
      <a:lvl2pPr algn="ctr" rtl="0" eaLnBrk="0" fontAlgn="base" hangingPunct="0">
        <a:spcBef>
          <a:spcPts val="400"/>
        </a:spcBef>
        <a:spcAft>
          <a:spcPct val="0"/>
        </a:spcAft>
        <a:defRPr sz="3600" b="1">
          <a:solidFill>
            <a:srgbClr val="660066"/>
          </a:solidFill>
          <a:latin typeface="Candara" charset="0"/>
          <a:ea typeface="ＭＳ Ｐゴシック" charset="0"/>
        </a:defRPr>
      </a:lvl2pPr>
      <a:lvl3pPr algn="ctr" rtl="0" eaLnBrk="0" fontAlgn="base" hangingPunct="0">
        <a:spcBef>
          <a:spcPts val="400"/>
        </a:spcBef>
        <a:spcAft>
          <a:spcPct val="0"/>
        </a:spcAft>
        <a:defRPr sz="3600" b="1">
          <a:solidFill>
            <a:srgbClr val="660066"/>
          </a:solidFill>
          <a:latin typeface="Candara" charset="0"/>
          <a:ea typeface="ＭＳ Ｐゴシック" charset="0"/>
        </a:defRPr>
      </a:lvl3pPr>
      <a:lvl4pPr algn="ctr" rtl="0" eaLnBrk="0" fontAlgn="base" hangingPunct="0">
        <a:spcBef>
          <a:spcPts val="400"/>
        </a:spcBef>
        <a:spcAft>
          <a:spcPct val="0"/>
        </a:spcAft>
        <a:defRPr sz="3600" b="1">
          <a:solidFill>
            <a:srgbClr val="660066"/>
          </a:solidFill>
          <a:latin typeface="Candara" charset="0"/>
          <a:ea typeface="ＭＳ Ｐゴシック" charset="0"/>
        </a:defRPr>
      </a:lvl4pPr>
      <a:lvl5pPr algn="ctr" rtl="0" eaLnBrk="0" fontAlgn="base" hangingPunct="0">
        <a:spcBef>
          <a:spcPts val="400"/>
        </a:spcBef>
        <a:spcAft>
          <a:spcPct val="0"/>
        </a:spcAft>
        <a:defRPr sz="3600" b="1">
          <a:solidFill>
            <a:srgbClr val="660066"/>
          </a:solidFill>
          <a:latin typeface="Candara" charset="0"/>
          <a:ea typeface="ＭＳ Ｐゴシック" charset="0"/>
        </a:defRPr>
      </a:lvl5pPr>
      <a:lvl6pPr marL="457200" algn="l" rtl="0" fontAlgn="base">
        <a:spcBef>
          <a:spcPts val="400"/>
        </a:spcBef>
        <a:spcAft>
          <a:spcPct val="0"/>
        </a:spcAft>
        <a:defRPr sz="3600">
          <a:solidFill>
            <a:schemeClr val="tx2"/>
          </a:solidFill>
          <a:latin typeface="Candara" charset="0"/>
          <a:ea typeface="ＭＳ Ｐゴシック" charset="0"/>
        </a:defRPr>
      </a:lvl6pPr>
      <a:lvl7pPr marL="914400" algn="l" rtl="0" fontAlgn="base">
        <a:spcBef>
          <a:spcPts val="400"/>
        </a:spcBef>
        <a:spcAft>
          <a:spcPct val="0"/>
        </a:spcAft>
        <a:defRPr sz="3600">
          <a:solidFill>
            <a:schemeClr val="tx2"/>
          </a:solidFill>
          <a:latin typeface="Candara" charset="0"/>
          <a:ea typeface="ＭＳ Ｐゴシック" charset="0"/>
        </a:defRPr>
      </a:lvl7pPr>
      <a:lvl8pPr marL="1371600" algn="l" rtl="0" fontAlgn="base">
        <a:spcBef>
          <a:spcPts val="400"/>
        </a:spcBef>
        <a:spcAft>
          <a:spcPct val="0"/>
        </a:spcAft>
        <a:defRPr sz="3600">
          <a:solidFill>
            <a:schemeClr val="tx2"/>
          </a:solidFill>
          <a:latin typeface="Candara" charset="0"/>
          <a:ea typeface="ＭＳ Ｐゴシック" charset="0"/>
        </a:defRPr>
      </a:lvl8pPr>
      <a:lvl9pPr marL="1828800" algn="l" rtl="0" fontAlgn="base">
        <a:spcBef>
          <a:spcPts val="400"/>
        </a:spcBef>
        <a:spcAft>
          <a:spcPct val="0"/>
        </a:spcAft>
        <a:defRPr sz="3600">
          <a:solidFill>
            <a:schemeClr val="tx2"/>
          </a:solidFill>
          <a:latin typeface="Candara" charset="0"/>
          <a:ea typeface="ＭＳ Ｐゴシック" charset="0"/>
        </a:defRPr>
      </a:lvl9pPr>
    </p:titleStyle>
    <p:bodyStyle>
      <a:lvl1pPr marL="171450" indent="-173038" algn="l" rtl="0" eaLnBrk="0" fontAlgn="base" hangingPunct="0">
        <a:spcBef>
          <a:spcPts val="600"/>
        </a:spcBef>
        <a:spcAft>
          <a:spcPct val="0"/>
        </a:spcAft>
        <a:buClr>
          <a:schemeClr val="accent1"/>
        </a:buClr>
        <a:buFont typeface="Arial" charset="0"/>
        <a:buChar char="•"/>
        <a:defRPr sz="2800" b="1" kern="1200" spc="30">
          <a:solidFill>
            <a:schemeClr val="tx2"/>
          </a:solidFill>
          <a:latin typeface="Times New Roman"/>
          <a:ea typeface="ＭＳ Ｐゴシック" charset="0"/>
          <a:cs typeface="Times New Roman"/>
        </a:defRPr>
      </a:lvl1pPr>
      <a:lvl2pPr marL="344488" indent="-173038" algn="l" rtl="0" eaLnBrk="0" fontAlgn="base" hangingPunct="0">
        <a:spcBef>
          <a:spcPts val="600"/>
        </a:spcBef>
        <a:spcAft>
          <a:spcPct val="0"/>
        </a:spcAft>
        <a:buClr>
          <a:schemeClr val="accent1"/>
        </a:buClr>
        <a:buFont typeface="Arial" charset="0"/>
        <a:buChar char="•"/>
        <a:defRPr sz="2000" kern="1200">
          <a:solidFill>
            <a:schemeClr val="tx2"/>
          </a:solidFill>
          <a:latin typeface="+mn-lt"/>
          <a:ea typeface="ＭＳ Ｐゴシック" charset="0"/>
          <a:cs typeface="Tahoma" pitchFamily="34" charset="0"/>
        </a:defRPr>
      </a:lvl2pPr>
      <a:lvl3pPr marL="515938" indent="-173038" algn="l" rtl="0" eaLnBrk="0" fontAlgn="base" hangingPunct="0">
        <a:spcBef>
          <a:spcPts val="600"/>
        </a:spcBef>
        <a:spcAft>
          <a:spcPct val="0"/>
        </a:spcAft>
        <a:buClr>
          <a:schemeClr val="accent1"/>
        </a:buClr>
        <a:buFont typeface="Wingdings" charset="0"/>
        <a:buChar char="à"/>
        <a:defRPr kern="1200">
          <a:solidFill>
            <a:schemeClr val="tx2"/>
          </a:solidFill>
          <a:latin typeface="+mn-lt"/>
          <a:ea typeface="ＭＳ Ｐゴシック" charset="0"/>
          <a:cs typeface="Tahoma" pitchFamily="34" charset="0"/>
        </a:defRPr>
      </a:lvl3pPr>
      <a:lvl4pPr marL="857250" indent="-342900" algn="l" rtl="0" eaLnBrk="0" fontAlgn="base" hangingPunct="0">
        <a:spcBef>
          <a:spcPts val="600"/>
        </a:spcBef>
        <a:spcAft>
          <a:spcPct val="0"/>
        </a:spcAft>
        <a:buClr>
          <a:schemeClr val="accent1"/>
        </a:buClr>
        <a:buFont typeface="Wingdings" charset="0"/>
        <a:buChar char="Ø"/>
        <a:defRPr sz="2400" b="1" kern="1200">
          <a:solidFill>
            <a:schemeClr val="tx2"/>
          </a:solidFill>
          <a:latin typeface="Times New Roman"/>
          <a:ea typeface="ＭＳ Ｐゴシック" charset="0"/>
          <a:cs typeface="Times New Roman"/>
          <a:sym typeface="Wingdings" charset="0"/>
        </a:defRPr>
      </a:lvl4pPr>
      <a:lvl5pPr marL="971550" indent="-285750" algn="l" rtl="0" eaLnBrk="0" fontAlgn="base" hangingPunct="0">
        <a:spcBef>
          <a:spcPts val="600"/>
        </a:spcBef>
        <a:spcAft>
          <a:spcPct val="0"/>
        </a:spcAft>
        <a:buClr>
          <a:schemeClr val="accent1"/>
        </a:buClr>
        <a:buFont typeface="Wingdings" charset="0"/>
        <a:buChar char="u"/>
        <a:defRPr sz="2000" b="1" kern="1200">
          <a:solidFill>
            <a:schemeClr val="tx2"/>
          </a:solidFill>
          <a:latin typeface="Times New Roman"/>
          <a:ea typeface="Times New Roman" charset="0"/>
          <a:cs typeface="Times New Roman"/>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f"/><Relationship Id="rId3" Type="http://schemas.openxmlformats.org/officeDocument/2006/relationships/image" Target="../media/image3.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 Id="rId3" Type="http://schemas.openxmlformats.org/officeDocument/2006/relationships/image" Target="../media/image8.tiff"/></Relationships>
</file>

<file path=ppt/slides/_rels/slide26.xml.rels><?xml version="1.0" encoding="UTF-8" standalone="yes"?>
<Relationships xmlns="http://schemas.openxmlformats.org/package/2006/relationships"><Relationship Id="rId3" Type="http://schemas.openxmlformats.org/officeDocument/2006/relationships/image" Target="../media/image10.tiff"/><Relationship Id="rId4" Type="http://schemas.openxmlformats.org/officeDocument/2006/relationships/image" Target="../media/image11.tiff"/><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5" Type="http://schemas.openxmlformats.org/officeDocument/2006/relationships/image" Target="../media/image14.jpg"/><Relationship Id="rId6" Type="http://schemas.openxmlformats.org/officeDocument/2006/relationships/image" Target="../media/image15.jpg"/><Relationship Id="rId7" Type="http://schemas.openxmlformats.org/officeDocument/2006/relationships/image" Target="../media/image16.gif"/><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5765" y="4011375"/>
            <a:ext cx="5119688" cy="2116138"/>
          </a:xfrm>
        </p:spPr>
        <p:txBody>
          <a:bodyPr/>
          <a:lstStyle/>
          <a:p>
            <a:pPr eaLnBrk="1" fontAlgn="auto" hangingPunct="1">
              <a:spcAft>
                <a:spcPts val="0"/>
              </a:spcAft>
              <a:buFont typeface="Arial" pitchFamily="34" charset="0"/>
              <a:buNone/>
              <a:defRPr/>
            </a:pPr>
            <a:r>
              <a:rPr lang="en-US" b="1" dirty="0" smtClean="0">
                <a:ea typeface="+mn-ea"/>
              </a:rPr>
              <a:t>University of Oslo, Norway</a:t>
            </a:r>
          </a:p>
          <a:p>
            <a:pPr eaLnBrk="1" fontAlgn="auto" hangingPunct="1">
              <a:spcAft>
                <a:spcPts val="0"/>
              </a:spcAft>
              <a:buFont typeface="Arial" pitchFamily="34" charset="0"/>
              <a:buNone/>
              <a:defRPr/>
            </a:pPr>
            <a:r>
              <a:rPr lang="en-US" b="1" dirty="0" smtClean="0">
                <a:ea typeface="+mn-ea"/>
              </a:rPr>
              <a:t>October 18, 2013</a:t>
            </a:r>
          </a:p>
          <a:p>
            <a:pPr eaLnBrk="1" fontAlgn="auto" hangingPunct="1">
              <a:spcAft>
                <a:spcPts val="0"/>
              </a:spcAft>
              <a:buFont typeface="Arial" pitchFamily="34" charset="0"/>
              <a:buNone/>
              <a:defRPr/>
            </a:pPr>
            <a:endParaRPr lang="en-US" dirty="0">
              <a:ea typeface="+mn-ea"/>
            </a:endParaRPr>
          </a:p>
          <a:p>
            <a:pPr eaLnBrk="1" fontAlgn="auto" hangingPunct="1">
              <a:spcAft>
                <a:spcPts val="0"/>
              </a:spcAft>
              <a:buFont typeface="Arial" pitchFamily="34" charset="0"/>
              <a:buNone/>
              <a:defRPr/>
            </a:pPr>
            <a:r>
              <a:rPr lang="en-US" sz="4000" b="1" dirty="0" smtClean="0">
                <a:ea typeface="+mn-ea"/>
              </a:rPr>
              <a:t>Gerry Stahl</a:t>
            </a:r>
            <a:endParaRPr lang="en-US" sz="4000" b="1" dirty="0">
              <a:ea typeface="+mn-ea"/>
            </a:endParaRPr>
          </a:p>
        </p:txBody>
      </p:sp>
      <p:sp>
        <p:nvSpPr>
          <p:cNvPr id="2" name="Title 1"/>
          <p:cNvSpPr>
            <a:spLocks noGrp="1"/>
          </p:cNvSpPr>
          <p:nvPr>
            <p:ph type="title"/>
          </p:nvPr>
        </p:nvSpPr>
        <p:spPr>
          <a:xfrm>
            <a:off x="3778046" y="2415999"/>
            <a:ext cx="5365954" cy="1356451"/>
          </a:xfrm>
        </p:spPr>
        <p:txBody>
          <a:bodyPr rtlCol="0">
            <a:normAutofit/>
          </a:bodyPr>
          <a:lstStyle/>
          <a:p>
            <a:pPr algn="l" eaLnBrk="1" fontAlgn="auto" hangingPunct="1">
              <a:spcAft>
                <a:spcPts val="0"/>
              </a:spcAft>
              <a:defRPr/>
            </a:pPr>
            <a:r>
              <a:rPr lang="en-US" dirty="0" err="1" smtClean="0">
                <a:ea typeface="+mj-ea"/>
              </a:rPr>
              <a:t>Damsa’s</a:t>
            </a:r>
            <a:r>
              <a:rPr lang="en-US" dirty="0" smtClean="0">
                <a:ea typeface="+mj-ea"/>
              </a:rPr>
              <a:t> Model as a </a:t>
            </a:r>
            <a:br>
              <a:rPr lang="en-US" dirty="0" smtClean="0">
                <a:ea typeface="+mj-ea"/>
              </a:rPr>
            </a:br>
            <a:r>
              <a:rPr lang="en-US" dirty="0" smtClean="0">
                <a:ea typeface="+mj-ea"/>
              </a:rPr>
              <a:t>knowledge object</a:t>
            </a:r>
            <a:endParaRPr lang="en-US" dirty="0">
              <a:ea typeface="+mj-ea"/>
            </a:endParaRPr>
          </a:p>
        </p:txBody>
      </p:sp>
      <p:pic>
        <p:nvPicPr>
          <p:cNvPr id="6" name="Picture 5" descr="thesi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67497"/>
            <a:ext cx="3472890" cy="4190503"/>
          </a:xfrm>
          <a:prstGeom prst="rect">
            <a:avLst/>
          </a:prstGeom>
        </p:spPr>
      </p:pic>
      <p:pic>
        <p:nvPicPr>
          <p:cNvPr id="8" name="Picture 7" descr="diag.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3415892" cy="26674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ig 8-4.tiff"/>
          <p:cNvPicPr>
            <a:picLocks noGrp="1" noChangeAspect="1"/>
          </p:cNvPicPr>
          <p:nvPr>
            <p:ph sz="quarter" idx="13"/>
          </p:nvPr>
        </p:nvPicPr>
        <p:blipFill>
          <a:blip r:embed="rId3">
            <a:extLst>
              <a:ext uri="{28A0092B-C50C-407E-A947-70E740481C1C}">
                <a14:useLocalDpi xmlns:a14="http://schemas.microsoft.com/office/drawing/2010/main" val="0"/>
              </a:ext>
            </a:extLst>
          </a:blip>
          <a:srcRect t="717" b="717"/>
          <a:stretch>
            <a:fillRect/>
          </a:stretch>
        </p:blipFill>
        <p:spPr>
          <a:xfrm>
            <a:off x="276225" y="239713"/>
            <a:ext cx="8713788" cy="6386512"/>
          </a:xfrm>
        </p:spPr>
      </p:pic>
    </p:spTree>
    <p:extLst>
      <p:ext uri="{BB962C8B-B14F-4D97-AF65-F5344CB8AC3E}">
        <p14:creationId xmlns:p14="http://schemas.microsoft.com/office/powerpoint/2010/main" val="26650908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ig 8-4.tiff"/>
          <p:cNvPicPr>
            <a:picLocks noGrp="1" noChangeAspect="1"/>
          </p:cNvPicPr>
          <p:nvPr>
            <p:ph sz="quarter" idx="13"/>
          </p:nvPr>
        </p:nvPicPr>
        <p:blipFill>
          <a:blip r:embed="rId2">
            <a:extLst>
              <a:ext uri="{28A0092B-C50C-407E-A947-70E740481C1C}">
                <a14:useLocalDpi xmlns:a14="http://schemas.microsoft.com/office/drawing/2010/main" val="0"/>
              </a:ext>
            </a:extLst>
          </a:blip>
          <a:srcRect t="717" b="717"/>
          <a:stretch>
            <a:fillRect/>
          </a:stretch>
        </p:blipFill>
        <p:spPr>
          <a:xfrm>
            <a:off x="276225" y="239713"/>
            <a:ext cx="8713788" cy="6386512"/>
          </a:xfrm>
        </p:spPr>
      </p:pic>
      <p:sp>
        <p:nvSpPr>
          <p:cNvPr id="3" name="7-Point Star 2"/>
          <p:cNvSpPr/>
          <p:nvPr/>
        </p:nvSpPr>
        <p:spPr>
          <a:xfrm>
            <a:off x="276225" y="5384800"/>
            <a:ext cx="1275251" cy="696685"/>
          </a:xfrm>
          <a:prstGeom prst="star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KO</a:t>
            </a:r>
            <a:endParaRPr lang="en-US" sz="2000" b="1" dirty="0"/>
          </a:p>
        </p:txBody>
      </p:sp>
      <p:sp>
        <p:nvSpPr>
          <p:cNvPr id="4" name="7-Point Star 3"/>
          <p:cNvSpPr/>
          <p:nvPr/>
        </p:nvSpPr>
        <p:spPr>
          <a:xfrm>
            <a:off x="7310815" y="1920724"/>
            <a:ext cx="1275251" cy="696685"/>
          </a:xfrm>
          <a:prstGeom prst="star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KO</a:t>
            </a:r>
            <a:endParaRPr lang="en-US" sz="2000" b="1" dirty="0"/>
          </a:p>
        </p:txBody>
      </p:sp>
      <p:sp>
        <p:nvSpPr>
          <p:cNvPr id="6" name="7-Point Star 5"/>
          <p:cNvSpPr/>
          <p:nvPr/>
        </p:nvSpPr>
        <p:spPr>
          <a:xfrm>
            <a:off x="4057196" y="2269066"/>
            <a:ext cx="1275251" cy="696685"/>
          </a:xfrm>
          <a:prstGeom prst="star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KO</a:t>
            </a:r>
            <a:endParaRPr lang="en-US" sz="2000" b="1" dirty="0"/>
          </a:p>
        </p:txBody>
      </p:sp>
      <p:sp>
        <p:nvSpPr>
          <p:cNvPr id="7" name="7-Point Star 6"/>
          <p:cNvSpPr/>
          <p:nvPr/>
        </p:nvSpPr>
        <p:spPr>
          <a:xfrm>
            <a:off x="5970072" y="4192208"/>
            <a:ext cx="1275251" cy="696685"/>
          </a:xfrm>
          <a:prstGeom prst="star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SEA</a:t>
            </a:r>
            <a:endParaRPr lang="en-US" sz="2000" b="1" dirty="0"/>
          </a:p>
        </p:txBody>
      </p:sp>
      <p:sp>
        <p:nvSpPr>
          <p:cNvPr id="8" name="7-Point Star 7"/>
          <p:cNvSpPr/>
          <p:nvPr/>
        </p:nvSpPr>
        <p:spPr>
          <a:xfrm>
            <a:off x="4694821" y="3248780"/>
            <a:ext cx="1275251" cy="696685"/>
          </a:xfrm>
          <a:prstGeom prst="star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PI</a:t>
            </a:r>
            <a:endParaRPr lang="en-US" sz="2000" b="1" dirty="0"/>
          </a:p>
        </p:txBody>
      </p:sp>
      <p:sp>
        <p:nvSpPr>
          <p:cNvPr id="9" name="7-Point Star 8"/>
          <p:cNvSpPr/>
          <p:nvPr/>
        </p:nvSpPr>
        <p:spPr>
          <a:xfrm>
            <a:off x="2656113" y="1301448"/>
            <a:ext cx="1275251" cy="696685"/>
          </a:xfrm>
          <a:prstGeom prst="star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IT</a:t>
            </a:r>
            <a:endParaRPr lang="en-US" sz="2000" b="1" dirty="0"/>
          </a:p>
        </p:txBody>
      </p:sp>
    </p:spTree>
    <p:extLst>
      <p:ext uri="{BB962C8B-B14F-4D97-AF65-F5344CB8AC3E}">
        <p14:creationId xmlns:p14="http://schemas.microsoft.com/office/powerpoint/2010/main" val="31752354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Oval 60"/>
          <p:cNvSpPr/>
          <p:nvPr/>
        </p:nvSpPr>
        <p:spPr>
          <a:xfrm>
            <a:off x="1099056" y="3093457"/>
            <a:ext cx="4539744" cy="2339766"/>
          </a:xfrm>
          <a:prstGeom prst="ellips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5638800" y="1524000"/>
            <a:ext cx="2582241" cy="352366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1099056" y="535411"/>
            <a:ext cx="3923826" cy="197717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Direct Access Storage 5"/>
          <p:cNvSpPr/>
          <p:nvPr/>
        </p:nvSpPr>
        <p:spPr>
          <a:xfrm>
            <a:off x="1427123" y="3707815"/>
            <a:ext cx="914400" cy="685800"/>
          </a:xfrm>
          <a:prstGeom prst="flowChartMagneticDrum">
            <a:avLst/>
          </a:prstGeom>
          <a:gradFill flip="none" rotWithShape="1">
            <a:gsLst>
              <a:gs pos="0">
                <a:schemeClr val="tx1">
                  <a:lumMod val="85000"/>
                  <a:lumOff val="15000"/>
                </a:schemeClr>
              </a:gs>
              <a:gs pos="100000">
                <a:schemeClr val="tx1">
                  <a:lumMod val="65000"/>
                  <a:lumOff val="35000"/>
                </a:schemeClr>
              </a:gs>
            </a:gsLst>
            <a:lin ang="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a:solidFill>
                <a:schemeClr val="bg1"/>
              </a:solidFill>
            </a:endParaRPr>
          </a:p>
        </p:txBody>
      </p:sp>
      <p:sp>
        <p:nvSpPr>
          <p:cNvPr id="7" name="Direct Access Storage 6"/>
          <p:cNvSpPr/>
          <p:nvPr/>
        </p:nvSpPr>
        <p:spPr>
          <a:xfrm>
            <a:off x="1579523" y="3860215"/>
            <a:ext cx="914400" cy="685800"/>
          </a:xfrm>
          <a:prstGeom prst="flowChartMagneticDrum">
            <a:avLst/>
          </a:prstGeom>
          <a:gradFill flip="none" rotWithShape="1">
            <a:gsLst>
              <a:gs pos="0">
                <a:schemeClr val="tx1">
                  <a:lumMod val="85000"/>
                  <a:lumOff val="15000"/>
                </a:schemeClr>
              </a:gs>
              <a:gs pos="100000">
                <a:schemeClr val="tx1">
                  <a:lumMod val="65000"/>
                  <a:lumOff val="35000"/>
                </a:schemeClr>
              </a:gs>
            </a:gsLst>
            <a:lin ang="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a:solidFill>
                <a:schemeClr val="bg1"/>
              </a:solidFill>
            </a:endParaRPr>
          </a:p>
        </p:txBody>
      </p:sp>
      <p:sp>
        <p:nvSpPr>
          <p:cNvPr id="8" name="Direct Access Storage 7"/>
          <p:cNvSpPr/>
          <p:nvPr/>
        </p:nvSpPr>
        <p:spPr>
          <a:xfrm>
            <a:off x="1731923" y="4012615"/>
            <a:ext cx="914400" cy="685800"/>
          </a:xfrm>
          <a:prstGeom prst="flowChartMagneticDrum">
            <a:avLst/>
          </a:prstGeom>
          <a:gradFill flip="none" rotWithShape="1">
            <a:gsLst>
              <a:gs pos="0">
                <a:schemeClr val="tx1">
                  <a:lumMod val="85000"/>
                  <a:lumOff val="15000"/>
                </a:schemeClr>
              </a:gs>
              <a:gs pos="100000">
                <a:schemeClr val="tx1">
                  <a:lumMod val="65000"/>
                  <a:lumOff val="35000"/>
                </a:schemeClr>
              </a:gs>
            </a:gsLst>
            <a:lin ang="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a:solidFill>
                <a:schemeClr val="bg1"/>
              </a:solidFill>
            </a:endParaRPr>
          </a:p>
        </p:txBody>
      </p:sp>
      <p:sp>
        <p:nvSpPr>
          <p:cNvPr id="9" name="Direct Access Storage 8"/>
          <p:cNvSpPr/>
          <p:nvPr/>
        </p:nvSpPr>
        <p:spPr>
          <a:xfrm>
            <a:off x="1884322" y="4165015"/>
            <a:ext cx="1202185" cy="766532"/>
          </a:xfrm>
          <a:prstGeom prst="flowChartMagneticDrum">
            <a:avLst/>
          </a:prstGeom>
          <a:gradFill flip="none" rotWithShape="1">
            <a:gsLst>
              <a:gs pos="0">
                <a:schemeClr val="tx1">
                  <a:lumMod val="85000"/>
                  <a:lumOff val="15000"/>
                </a:schemeClr>
              </a:gs>
              <a:gs pos="100000">
                <a:schemeClr val="tx1">
                  <a:lumMod val="65000"/>
                  <a:lumOff val="35000"/>
                </a:schemeClr>
              </a:gs>
            </a:gsLst>
            <a:lin ang="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a:solidFill>
                <a:schemeClr val="bg1"/>
              </a:solidFill>
            </a:endParaRPr>
          </a:p>
        </p:txBody>
      </p:sp>
      <p:sp>
        <p:nvSpPr>
          <p:cNvPr id="12" name="Predefined Process 11"/>
          <p:cNvSpPr/>
          <p:nvPr/>
        </p:nvSpPr>
        <p:spPr>
          <a:xfrm>
            <a:off x="3398940" y="3500877"/>
            <a:ext cx="1372006" cy="825324"/>
          </a:xfrm>
          <a:prstGeom prst="flowChartPredefinedProcess">
            <a:avLst/>
          </a:prstGeom>
          <a:gradFill flip="none" rotWithShape="1">
            <a:gsLst>
              <a:gs pos="0">
                <a:schemeClr val="tx1">
                  <a:lumMod val="85000"/>
                  <a:lumOff val="15000"/>
                </a:schemeClr>
              </a:gs>
              <a:gs pos="100000">
                <a:schemeClr val="tx1">
                  <a:lumMod val="65000"/>
                  <a:lumOff val="35000"/>
                </a:schemeClr>
              </a:gs>
            </a:gsLst>
            <a:lin ang="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a:solidFill>
                <a:schemeClr val="bg1"/>
              </a:solidFill>
            </a:endParaRPr>
          </a:p>
        </p:txBody>
      </p:sp>
      <p:sp>
        <p:nvSpPr>
          <p:cNvPr id="13" name="Predefined Process 12"/>
          <p:cNvSpPr/>
          <p:nvPr/>
        </p:nvSpPr>
        <p:spPr>
          <a:xfrm>
            <a:off x="3551340" y="3653277"/>
            <a:ext cx="1372006" cy="825324"/>
          </a:xfrm>
          <a:prstGeom prst="flowChartPredefinedProcess">
            <a:avLst/>
          </a:prstGeom>
          <a:gradFill flip="none" rotWithShape="1">
            <a:gsLst>
              <a:gs pos="0">
                <a:schemeClr val="tx1">
                  <a:lumMod val="85000"/>
                  <a:lumOff val="15000"/>
                </a:schemeClr>
              </a:gs>
              <a:gs pos="100000">
                <a:schemeClr val="tx1">
                  <a:lumMod val="65000"/>
                  <a:lumOff val="35000"/>
                </a:schemeClr>
              </a:gs>
            </a:gsLst>
            <a:lin ang="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a:solidFill>
                <a:schemeClr val="bg1"/>
              </a:solidFill>
            </a:endParaRPr>
          </a:p>
        </p:txBody>
      </p:sp>
      <p:sp>
        <p:nvSpPr>
          <p:cNvPr id="14" name="Predefined Process 13"/>
          <p:cNvSpPr/>
          <p:nvPr/>
        </p:nvSpPr>
        <p:spPr>
          <a:xfrm>
            <a:off x="3703740" y="3805677"/>
            <a:ext cx="1372006" cy="825324"/>
          </a:xfrm>
          <a:prstGeom prst="flowChartPredefinedProcess">
            <a:avLst/>
          </a:prstGeom>
          <a:gradFill flip="none" rotWithShape="1">
            <a:gsLst>
              <a:gs pos="0">
                <a:schemeClr val="tx1">
                  <a:lumMod val="85000"/>
                  <a:lumOff val="15000"/>
                </a:schemeClr>
              </a:gs>
              <a:gs pos="100000">
                <a:schemeClr val="tx1">
                  <a:lumMod val="65000"/>
                  <a:lumOff val="35000"/>
                </a:schemeClr>
              </a:gs>
            </a:gsLst>
            <a:lin ang="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a:solidFill>
                <a:schemeClr val="bg1"/>
              </a:solidFill>
            </a:endParaRPr>
          </a:p>
        </p:txBody>
      </p:sp>
      <p:sp>
        <p:nvSpPr>
          <p:cNvPr id="15" name="Predefined Process 14"/>
          <p:cNvSpPr/>
          <p:nvPr/>
        </p:nvSpPr>
        <p:spPr>
          <a:xfrm>
            <a:off x="3874681" y="3976619"/>
            <a:ext cx="1372006" cy="825324"/>
          </a:xfrm>
          <a:prstGeom prst="flowChartPredefinedProcess">
            <a:avLst/>
          </a:prstGeom>
          <a:gradFill flip="none" rotWithShape="1">
            <a:gsLst>
              <a:gs pos="0">
                <a:schemeClr val="tx1">
                  <a:lumMod val="85000"/>
                  <a:lumOff val="15000"/>
                </a:schemeClr>
              </a:gs>
              <a:gs pos="100000">
                <a:schemeClr val="tx1">
                  <a:lumMod val="65000"/>
                  <a:lumOff val="35000"/>
                </a:schemeClr>
              </a:gs>
            </a:gsLst>
            <a:lin ang="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a:solidFill>
                <a:schemeClr val="bg1"/>
              </a:solidFill>
            </a:endParaRPr>
          </a:p>
        </p:txBody>
      </p:sp>
      <p:sp>
        <p:nvSpPr>
          <p:cNvPr id="28683" name="TextBox 15"/>
          <p:cNvSpPr txBox="1">
            <a:spLocks noChangeArrowheads="1"/>
          </p:cNvSpPr>
          <p:nvPr/>
        </p:nvSpPr>
        <p:spPr bwMode="auto">
          <a:xfrm>
            <a:off x="2003046" y="4146887"/>
            <a:ext cx="981754" cy="646331"/>
          </a:xfrm>
          <a:prstGeom prst="rect">
            <a:avLst/>
          </a:prstGeom>
          <a:gradFill flip="none" rotWithShape="1">
            <a:gsLst>
              <a:gs pos="0">
                <a:schemeClr val="tx1">
                  <a:lumMod val="85000"/>
                  <a:lumOff val="15000"/>
                </a:schemeClr>
              </a:gs>
              <a:gs pos="100000">
                <a:schemeClr val="tx1">
                  <a:lumMod val="65000"/>
                  <a:lumOff val="35000"/>
                </a:schemeClr>
              </a:gs>
            </a:gsLst>
            <a:lin ang="0" scaled="1"/>
            <a:tileRect/>
          </a:gradFill>
          <a:ln w="9525">
            <a:solidFill>
              <a:schemeClr val="tx1"/>
            </a:solidFill>
            <a:miter lim="800000"/>
            <a:headEnd/>
            <a:tailEnd/>
          </a:ln>
        </p:spPr>
        <p:txBody>
          <a:bodyPr wrap="square">
            <a:prstTxWarp prst="textNoShape">
              <a:avLst/>
            </a:prstTxWarp>
            <a:spAutoFit/>
          </a:bodyPr>
          <a:lstStyle/>
          <a:p>
            <a:r>
              <a:rPr lang="en-US" sz="1200" b="1" dirty="0">
                <a:solidFill>
                  <a:schemeClr val="bg1"/>
                </a:solidFill>
              </a:rPr>
              <a:t>Individuals’</a:t>
            </a:r>
          </a:p>
          <a:p>
            <a:r>
              <a:rPr lang="en-US" sz="1200" b="1" dirty="0">
                <a:solidFill>
                  <a:schemeClr val="bg1"/>
                </a:solidFill>
              </a:rPr>
              <a:t>Resources &amp;</a:t>
            </a:r>
          </a:p>
          <a:p>
            <a:r>
              <a:rPr lang="en-US" sz="1200" b="1" dirty="0">
                <a:solidFill>
                  <a:schemeClr val="bg1"/>
                </a:solidFill>
              </a:rPr>
              <a:t>Experiences</a:t>
            </a:r>
          </a:p>
        </p:txBody>
      </p:sp>
      <p:sp>
        <p:nvSpPr>
          <p:cNvPr id="17" name="Preparation 16"/>
          <p:cNvSpPr/>
          <p:nvPr/>
        </p:nvSpPr>
        <p:spPr>
          <a:xfrm>
            <a:off x="1298720" y="1301190"/>
            <a:ext cx="1511060" cy="834363"/>
          </a:xfrm>
          <a:prstGeom prst="flowChartPreparation">
            <a:avLst/>
          </a:prstGeom>
          <a:gradFill flip="none" rotWithShape="1">
            <a:gsLst>
              <a:gs pos="0">
                <a:schemeClr val="tx1">
                  <a:lumMod val="85000"/>
                  <a:lumOff val="15000"/>
                </a:schemeClr>
              </a:gs>
              <a:gs pos="100000">
                <a:schemeClr val="tx1">
                  <a:lumMod val="65000"/>
                  <a:lumOff val="35000"/>
                </a:schemeClr>
              </a:gs>
            </a:gsLst>
            <a:lin ang="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a:solidFill>
                <a:schemeClr val="bg1"/>
              </a:solidFill>
            </a:endParaRPr>
          </a:p>
        </p:txBody>
      </p:sp>
      <p:sp>
        <p:nvSpPr>
          <p:cNvPr id="18" name="Preparation 17"/>
          <p:cNvSpPr/>
          <p:nvPr/>
        </p:nvSpPr>
        <p:spPr>
          <a:xfrm>
            <a:off x="4204857" y="2239394"/>
            <a:ext cx="1433943" cy="845030"/>
          </a:xfrm>
          <a:prstGeom prst="flowChartPreparation">
            <a:avLst/>
          </a:prstGeom>
          <a:gradFill flip="none" rotWithShape="1">
            <a:gsLst>
              <a:gs pos="0">
                <a:schemeClr val="tx1">
                  <a:lumMod val="85000"/>
                  <a:lumOff val="15000"/>
                </a:schemeClr>
              </a:gs>
              <a:gs pos="100000">
                <a:schemeClr val="tx1">
                  <a:lumMod val="65000"/>
                  <a:lumOff val="35000"/>
                </a:schemeClr>
              </a:gs>
            </a:gsLst>
            <a:lin ang="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a:solidFill>
                <a:schemeClr val="bg1"/>
              </a:solidFill>
            </a:endParaRPr>
          </a:p>
        </p:txBody>
      </p:sp>
      <p:sp>
        <p:nvSpPr>
          <p:cNvPr id="19" name="Preparation 18"/>
          <p:cNvSpPr/>
          <p:nvPr/>
        </p:nvSpPr>
        <p:spPr>
          <a:xfrm>
            <a:off x="5422017" y="674956"/>
            <a:ext cx="1511060" cy="834363"/>
          </a:xfrm>
          <a:prstGeom prst="flowChartPreparation">
            <a:avLst/>
          </a:prstGeom>
          <a:gradFill flip="none" rotWithShape="1">
            <a:gsLst>
              <a:gs pos="0">
                <a:schemeClr val="tx1">
                  <a:lumMod val="85000"/>
                  <a:lumOff val="15000"/>
                </a:schemeClr>
              </a:gs>
              <a:gs pos="100000">
                <a:schemeClr val="tx1">
                  <a:lumMod val="65000"/>
                  <a:lumOff val="35000"/>
                </a:schemeClr>
              </a:gs>
            </a:gsLst>
            <a:lin ang="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a:solidFill>
                <a:schemeClr val="bg1"/>
              </a:solidFill>
            </a:endParaRPr>
          </a:p>
        </p:txBody>
      </p:sp>
      <p:sp>
        <p:nvSpPr>
          <p:cNvPr id="20" name="Preparation 19"/>
          <p:cNvSpPr/>
          <p:nvPr/>
        </p:nvSpPr>
        <p:spPr>
          <a:xfrm>
            <a:off x="6201003" y="1736102"/>
            <a:ext cx="1511060" cy="834363"/>
          </a:xfrm>
          <a:prstGeom prst="flowChartPreparation">
            <a:avLst/>
          </a:prstGeom>
          <a:gradFill flip="none" rotWithShape="1">
            <a:gsLst>
              <a:gs pos="0">
                <a:schemeClr val="tx1">
                  <a:lumMod val="85000"/>
                  <a:lumOff val="15000"/>
                </a:schemeClr>
              </a:gs>
              <a:gs pos="100000">
                <a:schemeClr val="tx1">
                  <a:lumMod val="65000"/>
                  <a:lumOff val="35000"/>
                </a:schemeClr>
              </a:gs>
            </a:gsLst>
            <a:lin ang="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a:solidFill>
                <a:schemeClr val="bg1"/>
              </a:solidFill>
            </a:endParaRPr>
          </a:p>
        </p:txBody>
      </p:sp>
      <p:sp>
        <p:nvSpPr>
          <p:cNvPr id="21" name="Preparation 20"/>
          <p:cNvSpPr/>
          <p:nvPr/>
        </p:nvSpPr>
        <p:spPr>
          <a:xfrm>
            <a:off x="6111584" y="3942517"/>
            <a:ext cx="1511060" cy="834363"/>
          </a:xfrm>
          <a:prstGeom prst="flowChartPreparation">
            <a:avLst/>
          </a:prstGeom>
          <a:gradFill flip="none" rotWithShape="1">
            <a:gsLst>
              <a:gs pos="0">
                <a:schemeClr val="tx1">
                  <a:lumMod val="85000"/>
                  <a:lumOff val="15000"/>
                </a:schemeClr>
              </a:gs>
              <a:gs pos="100000">
                <a:schemeClr val="tx1">
                  <a:lumMod val="65000"/>
                  <a:lumOff val="35000"/>
                </a:schemeClr>
              </a:gs>
            </a:gsLst>
            <a:lin ang="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a:solidFill>
                <a:schemeClr val="bg1"/>
              </a:solidFill>
            </a:endParaRPr>
          </a:p>
        </p:txBody>
      </p:sp>
      <p:sp>
        <p:nvSpPr>
          <p:cNvPr id="22" name="Punched Tape 21"/>
          <p:cNvSpPr/>
          <p:nvPr/>
        </p:nvSpPr>
        <p:spPr>
          <a:xfrm>
            <a:off x="3086507" y="863702"/>
            <a:ext cx="1444253" cy="945612"/>
          </a:xfrm>
          <a:prstGeom prst="flowChartPunchedTape">
            <a:avLst/>
          </a:prstGeom>
          <a:gradFill flip="none" rotWithShape="1">
            <a:gsLst>
              <a:gs pos="0">
                <a:schemeClr val="tx1">
                  <a:lumMod val="85000"/>
                  <a:lumOff val="15000"/>
                </a:schemeClr>
              </a:gs>
              <a:gs pos="100000">
                <a:schemeClr val="tx1">
                  <a:lumMod val="65000"/>
                  <a:lumOff val="35000"/>
                </a:schemeClr>
              </a:gs>
            </a:gsLst>
            <a:lin ang="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a:p>
        </p:txBody>
      </p:sp>
      <p:sp>
        <p:nvSpPr>
          <p:cNvPr id="28690" name="TextBox 26"/>
          <p:cNvSpPr txBox="1">
            <a:spLocks noChangeArrowheads="1"/>
          </p:cNvSpPr>
          <p:nvPr/>
        </p:nvSpPr>
        <p:spPr bwMode="auto">
          <a:xfrm>
            <a:off x="3438151" y="1062335"/>
            <a:ext cx="1035050" cy="461665"/>
          </a:xfrm>
          <a:prstGeom prst="rect">
            <a:avLst/>
          </a:prstGeom>
          <a:gradFill flip="none" rotWithShape="1">
            <a:gsLst>
              <a:gs pos="0">
                <a:schemeClr val="tx1">
                  <a:lumMod val="85000"/>
                  <a:lumOff val="15000"/>
                </a:schemeClr>
              </a:gs>
              <a:gs pos="100000">
                <a:schemeClr val="tx1">
                  <a:lumMod val="65000"/>
                  <a:lumOff val="35000"/>
                </a:schemeClr>
              </a:gs>
            </a:gsLst>
            <a:lin ang="0" scaled="1"/>
            <a:tileRect/>
          </a:gradFill>
          <a:ln w="9525">
            <a:solidFill>
              <a:schemeClr val="tx1"/>
            </a:solidFill>
            <a:miter lim="800000"/>
            <a:headEnd/>
            <a:tailEnd/>
          </a:ln>
        </p:spPr>
        <p:txBody>
          <a:bodyPr>
            <a:prstTxWarp prst="textNoShape">
              <a:avLst/>
            </a:prstTxWarp>
            <a:spAutoFit/>
          </a:bodyPr>
          <a:lstStyle/>
          <a:p>
            <a:r>
              <a:rPr lang="en-US" sz="1200" b="1" dirty="0" smtClean="0">
                <a:solidFill>
                  <a:schemeClr val="bg1"/>
                </a:solidFill>
              </a:rPr>
              <a:t>Group </a:t>
            </a:r>
            <a:r>
              <a:rPr lang="en-US" sz="1200" b="1" dirty="0">
                <a:solidFill>
                  <a:schemeClr val="bg1"/>
                </a:solidFill>
              </a:rPr>
              <a:t>Outcomes</a:t>
            </a:r>
          </a:p>
        </p:txBody>
      </p:sp>
      <p:sp>
        <p:nvSpPr>
          <p:cNvPr id="28691" name="TextBox 27"/>
          <p:cNvSpPr txBox="1">
            <a:spLocks noChangeArrowheads="1"/>
          </p:cNvSpPr>
          <p:nvPr/>
        </p:nvSpPr>
        <p:spPr bwMode="auto">
          <a:xfrm>
            <a:off x="6357640" y="4058810"/>
            <a:ext cx="1019175" cy="646112"/>
          </a:xfrm>
          <a:prstGeom prst="rect">
            <a:avLst/>
          </a:prstGeom>
          <a:gradFill flip="none" rotWithShape="1">
            <a:gsLst>
              <a:gs pos="0">
                <a:schemeClr val="tx1">
                  <a:lumMod val="85000"/>
                  <a:lumOff val="15000"/>
                </a:schemeClr>
              </a:gs>
              <a:gs pos="100000">
                <a:schemeClr val="tx1">
                  <a:lumMod val="65000"/>
                  <a:lumOff val="35000"/>
                </a:schemeClr>
              </a:gs>
            </a:gsLst>
            <a:lin ang="0" scaled="1"/>
            <a:tileRect/>
          </a:gradFill>
          <a:ln w="9525">
            <a:solidFill>
              <a:schemeClr val="tx1"/>
            </a:solidFill>
            <a:miter lim="800000"/>
            <a:headEnd/>
            <a:tailEnd/>
          </a:ln>
        </p:spPr>
        <p:txBody>
          <a:bodyPr wrap="square">
            <a:prstTxWarp prst="textNoShape">
              <a:avLst/>
            </a:prstTxWarp>
            <a:spAutoFit/>
          </a:bodyPr>
          <a:lstStyle/>
          <a:p>
            <a:r>
              <a:rPr lang="en-US" sz="1200" b="1">
                <a:solidFill>
                  <a:schemeClr val="bg1"/>
                </a:solidFill>
              </a:rPr>
              <a:t>Culture of</a:t>
            </a:r>
          </a:p>
          <a:p>
            <a:r>
              <a:rPr lang="en-US" sz="1200" b="1">
                <a:solidFill>
                  <a:schemeClr val="bg1"/>
                </a:solidFill>
              </a:rPr>
              <a:t>Discourse</a:t>
            </a:r>
          </a:p>
          <a:p>
            <a:r>
              <a:rPr lang="en-US" sz="1200" b="1">
                <a:solidFill>
                  <a:schemeClr val="bg1"/>
                </a:solidFill>
              </a:rPr>
              <a:t>Community</a:t>
            </a:r>
          </a:p>
        </p:txBody>
      </p:sp>
      <p:sp>
        <p:nvSpPr>
          <p:cNvPr id="28692" name="TextBox 28"/>
          <p:cNvSpPr txBox="1">
            <a:spLocks noChangeArrowheads="1"/>
          </p:cNvSpPr>
          <p:nvPr/>
        </p:nvSpPr>
        <p:spPr bwMode="auto">
          <a:xfrm>
            <a:off x="1612017" y="1347274"/>
            <a:ext cx="961976" cy="646331"/>
          </a:xfrm>
          <a:prstGeom prst="rect">
            <a:avLst/>
          </a:prstGeom>
          <a:gradFill flip="none" rotWithShape="1">
            <a:gsLst>
              <a:gs pos="0">
                <a:schemeClr val="tx1">
                  <a:lumMod val="85000"/>
                  <a:lumOff val="15000"/>
                </a:schemeClr>
              </a:gs>
              <a:gs pos="100000">
                <a:schemeClr val="tx1">
                  <a:lumMod val="65000"/>
                  <a:lumOff val="35000"/>
                </a:schemeClr>
              </a:gs>
            </a:gsLst>
            <a:lin ang="0" scaled="1"/>
            <a:tileRect/>
          </a:gradFill>
          <a:ln w="9525">
            <a:solidFill>
              <a:schemeClr val="tx1"/>
            </a:solidFill>
            <a:miter lim="800000"/>
            <a:headEnd/>
            <a:tailEnd/>
          </a:ln>
        </p:spPr>
        <p:txBody>
          <a:bodyPr wrap="square">
            <a:prstTxWarp prst="textNoShape">
              <a:avLst/>
            </a:prstTxWarp>
            <a:spAutoFit/>
          </a:bodyPr>
          <a:lstStyle/>
          <a:p>
            <a:r>
              <a:rPr lang="en-US" sz="1200" b="1" dirty="0" smtClean="0">
                <a:solidFill>
                  <a:schemeClr val="bg1"/>
                </a:solidFill>
              </a:rPr>
              <a:t>Group</a:t>
            </a:r>
          </a:p>
          <a:p>
            <a:r>
              <a:rPr lang="en-US" sz="1200" b="1" dirty="0">
                <a:solidFill>
                  <a:schemeClr val="bg1"/>
                </a:solidFill>
              </a:rPr>
              <a:t>Knowledge</a:t>
            </a:r>
          </a:p>
          <a:p>
            <a:r>
              <a:rPr lang="en-US" sz="1200" b="1" dirty="0">
                <a:solidFill>
                  <a:schemeClr val="bg1"/>
                </a:solidFill>
              </a:rPr>
              <a:t>Artifacts</a:t>
            </a:r>
          </a:p>
        </p:txBody>
      </p:sp>
      <p:sp>
        <p:nvSpPr>
          <p:cNvPr id="28693" name="TextBox 29"/>
          <p:cNvSpPr txBox="1">
            <a:spLocks noChangeArrowheads="1"/>
          </p:cNvSpPr>
          <p:nvPr/>
        </p:nvSpPr>
        <p:spPr bwMode="auto">
          <a:xfrm>
            <a:off x="4419827" y="2279217"/>
            <a:ext cx="969963" cy="646113"/>
          </a:xfrm>
          <a:prstGeom prst="rect">
            <a:avLst/>
          </a:prstGeom>
          <a:gradFill flip="none" rotWithShape="1">
            <a:gsLst>
              <a:gs pos="0">
                <a:schemeClr val="tx1">
                  <a:lumMod val="85000"/>
                  <a:lumOff val="15000"/>
                </a:schemeClr>
              </a:gs>
              <a:gs pos="100000">
                <a:schemeClr val="tx1">
                  <a:lumMod val="65000"/>
                  <a:lumOff val="35000"/>
                </a:schemeClr>
              </a:gs>
            </a:gsLst>
            <a:lin ang="0" scaled="1"/>
            <a:tileRect/>
          </a:gradFill>
          <a:ln w="9525">
            <a:solidFill>
              <a:schemeClr val="tx1"/>
            </a:solidFill>
            <a:miter lim="800000"/>
            <a:headEnd/>
            <a:tailEnd/>
          </a:ln>
        </p:spPr>
        <p:txBody>
          <a:bodyPr>
            <a:prstTxWarp prst="textNoShape">
              <a:avLst/>
            </a:prstTxWarp>
            <a:spAutoFit/>
          </a:bodyPr>
          <a:lstStyle/>
          <a:p>
            <a:r>
              <a:rPr lang="en-US" sz="1200" b="1" dirty="0">
                <a:solidFill>
                  <a:schemeClr val="bg1"/>
                </a:solidFill>
              </a:rPr>
              <a:t>Sequential</a:t>
            </a:r>
            <a:endParaRPr lang="en-US" sz="1200" b="1" dirty="0" smtClean="0">
              <a:solidFill>
                <a:schemeClr val="bg1"/>
              </a:solidFill>
            </a:endParaRPr>
          </a:p>
          <a:p>
            <a:r>
              <a:rPr lang="en-US" sz="1200" b="1" dirty="0" smtClean="0">
                <a:solidFill>
                  <a:schemeClr val="bg1"/>
                </a:solidFill>
              </a:rPr>
              <a:t>Small-Group</a:t>
            </a:r>
          </a:p>
          <a:p>
            <a:r>
              <a:rPr lang="en-US" sz="1200" b="1" dirty="0">
                <a:solidFill>
                  <a:schemeClr val="bg1"/>
                </a:solidFill>
              </a:rPr>
              <a:t>Interaction</a:t>
            </a:r>
          </a:p>
        </p:txBody>
      </p:sp>
      <p:sp>
        <p:nvSpPr>
          <p:cNvPr id="28694" name="TextBox 30"/>
          <p:cNvSpPr txBox="1">
            <a:spLocks noChangeArrowheads="1"/>
          </p:cNvSpPr>
          <p:nvPr/>
        </p:nvSpPr>
        <p:spPr bwMode="auto">
          <a:xfrm>
            <a:off x="4050417" y="4180156"/>
            <a:ext cx="1025330" cy="461963"/>
          </a:xfrm>
          <a:prstGeom prst="rect">
            <a:avLst/>
          </a:prstGeom>
          <a:gradFill flip="none" rotWithShape="1">
            <a:gsLst>
              <a:gs pos="0">
                <a:schemeClr val="tx1">
                  <a:lumMod val="85000"/>
                  <a:lumOff val="15000"/>
                </a:schemeClr>
              </a:gs>
              <a:gs pos="100000">
                <a:schemeClr val="tx1">
                  <a:lumMod val="65000"/>
                  <a:lumOff val="35000"/>
                </a:schemeClr>
              </a:gs>
            </a:gsLst>
            <a:lin ang="0" scaled="1"/>
            <a:tileRect/>
          </a:gradFill>
          <a:ln w="9525">
            <a:solidFill>
              <a:schemeClr val="tx1"/>
            </a:solidFill>
            <a:miter lim="800000"/>
            <a:headEnd/>
            <a:tailEnd/>
          </a:ln>
        </p:spPr>
        <p:txBody>
          <a:bodyPr wrap="square">
            <a:prstTxWarp prst="textNoShape">
              <a:avLst/>
            </a:prstTxWarp>
            <a:spAutoFit/>
          </a:bodyPr>
          <a:lstStyle/>
          <a:p>
            <a:r>
              <a:rPr lang="en-US" sz="1200" b="1">
                <a:solidFill>
                  <a:schemeClr val="bg1"/>
                </a:solidFill>
              </a:rPr>
              <a:t> Individual</a:t>
            </a:r>
          </a:p>
          <a:p>
            <a:r>
              <a:rPr lang="en-US" sz="1200" b="1">
                <a:solidFill>
                  <a:schemeClr val="bg1"/>
                </a:solidFill>
              </a:rPr>
              <a:t>Voices</a:t>
            </a:r>
          </a:p>
        </p:txBody>
      </p:sp>
      <p:sp>
        <p:nvSpPr>
          <p:cNvPr id="28695" name="TextBox 31"/>
          <p:cNvSpPr txBox="1">
            <a:spLocks noChangeArrowheads="1"/>
          </p:cNvSpPr>
          <p:nvPr/>
        </p:nvSpPr>
        <p:spPr bwMode="auto">
          <a:xfrm>
            <a:off x="5932975" y="1008698"/>
            <a:ext cx="508525" cy="277812"/>
          </a:xfrm>
          <a:prstGeom prst="rect">
            <a:avLst/>
          </a:prstGeom>
          <a:gradFill flip="none" rotWithShape="1">
            <a:gsLst>
              <a:gs pos="0">
                <a:schemeClr val="tx1">
                  <a:lumMod val="85000"/>
                  <a:lumOff val="15000"/>
                </a:schemeClr>
              </a:gs>
              <a:gs pos="100000">
                <a:schemeClr val="tx1">
                  <a:lumMod val="65000"/>
                  <a:lumOff val="35000"/>
                </a:schemeClr>
              </a:gs>
            </a:gsLst>
            <a:lin ang="0" scaled="1"/>
            <a:tileRect/>
          </a:gradFill>
          <a:ln w="9525">
            <a:solidFill>
              <a:schemeClr val="tx1"/>
            </a:solidFill>
            <a:miter lim="800000"/>
            <a:headEnd/>
            <a:tailEnd/>
          </a:ln>
        </p:spPr>
        <p:txBody>
          <a:bodyPr wrap="square">
            <a:prstTxWarp prst="textNoShape">
              <a:avLst/>
            </a:prstTxWarp>
            <a:spAutoFit/>
          </a:bodyPr>
          <a:lstStyle/>
          <a:p>
            <a:r>
              <a:rPr lang="en-US" sz="1200" b="1" dirty="0">
                <a:solidFill>
                  <a:schemeClr val="bg1"/>
                </a:solidFill>
              </a:rPr>
              <a:t>Task</a:t>
            </a:r>
          </a:p>
        </p:txBody>
      </p:sp>
      <p:sp>
        <p:nvSpPr>
          <p:cNvPr id="28696" name="TextBox 32"/>
          <p:cNvSpPr txBox="1">
            <a:spLocks noChangeArrowheads="1"/>
          </p:cNvSpPr>
          <p:nvPr/>
        </p:nvSpPr>
        <p:spPr bwMode="auto">
          <a:xfrm>
            <a:off x="6485839" y="1968991"/>
            <a:ext cx="941388" cy="461665"/>
          </a:xfrm>
          <a:prstGeom prst="rect">
            <a:avLst/>
          </a:prstGeom>
          <a:gradFill flip="none" rotWithShape="1">
            <a:gsLst>
              <a:gs pos="0">
                <a:schemeClr val="tx1">
                  <a:lumMod val="85000"/>
                  <a:lumOff val="15000"/>
                </a:schemeClr>
              </a:gs>
              <a:gs pos="100000">
                <a:schemeClr val="tx1">
                  <a:lumMod val="65000"/>
                  <a:lumOff val="35000"/>
                </a:schemeClr>
              </a:gs>
            </a:gsLst>
            <a:lin ang="0" scaled="1"/>
            <a:tileRect/>
          </a:gradFill>
          <a:ln w="9525">
            <a:solidFill>
              <a:schemeClr val="tx1"/>
            </a:solidFill>
            <a:miter lim="800000"/>
            <a:headEnd/>
            <a:tailEnd/>
          </a:ln>
        </p:spPr>
        <p:txBody>
          <a:bodyPr wrap="square">
            <a:prstTxWarp prst="textNoShape">
              <a:avLst/>
            </a:prstTxWarp>
            <a:spAutoFit/>
          </a:bodyPr>
          <a:lstStyle/>
          <a:p>
            <a:r>
              <a:rPr lang="en-US" sz="1200" b="1">
                <a:solidFill>
                  <a:schemeClr val="bg1"/>
                </a:solidFill>
              </a:rPr>
              <a:t>Interaction</a:t>
            </a:r>
          </a:p>
          <a:p>
            <a:r>
              <a:rPr lang="en-US" sz="1200" b="1">
                <a:solidFill>
                  <a:schemeClr val="bg1"/>
                </a:solidFill>
              </a:rPr>
              <a:t>Context</a:t>
            </a:r>
          </a:p>
        </p:txBody>
      </p:sp>
      <p:cxnSp>
        <p:nvCxnSpPr>
          <p:cNvPr id="38" name="Straight Arrow Connector 37"/>
          <p:cNvCxnSpPr>
            <a:stCxn id="19" idx="1"/>
          </p:cNvCxnSpPr>
          <p:nvPr/>
        </p:nvCxnSpPr>
        <p:spPr>
          <a:xfrm flipH="1">
            <a:off x="4530760" y="1092138"/>
            <a:ext cx="891257" cy="220999"/>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rot="10800000">
            <a:off x="2292579" y="3780615"/>
            <a:ext cx="1145572" cy="1589"/>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rot="5400000" flipH="1" flipV="1">
            <a:off x="4339582" y="3133791"/>
            <a:ext cx="382356" cy="350238"/>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endCxn id="22" idx="1"/>
          </p:cNvCxnSpPr>
          <p:nvPr/>
        </p:nvCxnSpPr>
        <p:spPr>
          <a:xfrm flipV="1">
            <a:off x="2684927" y="1336508"/>
            <a:ext cx="401580" cy="18749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41" idx="1"/>
          </p:cNvCxnSpPr>
          <p:nvPr/>
        </p:nvCxnSpPr>
        <p:spPr>
          <a:xfrm rot="10800000">
            <a:off x="5504942" y="2783185"/>
            <a:ext cx="696062" cy="42251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rot="16200000" flipV="1">
            <a:off x="5309615" y="3164109"/>
            <a:ext cx="1063225" cy="92192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20" idx="1"/>
          </p:cNvCxnSpPr>
          <p:nvPr/>
        </p:nvCxnSpPr>
        <p:spPr>
          <a:xfrm flipH="1">
            <a:off x="5504943" y="2153284"/>
            <a:ext cx="696060" cy="359304"/>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H="1">
            <a:off x="5380266" y="1524000"/>
            <a:ext cx="431218" cy="814993"/>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rot="10800000" flipV="1">
            <a:off x="2442622" y="3942517"/>
            <a:ext cx="1108719" cy="10628"/>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rot="10800000" flipV="1">
            <a:off x="2597380" y="4102703"/>
            <a:ext cx="1106361" cy="1"/>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rot="10800000">
            <a:off x="3032355" y="4301139"/>
            <a:ext cx="842327" cy="25062"/>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2573993" y="1993605"/>
            <a:ext cx="1783264" cy="518983"/>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1" name="Preparation 40"/>
          <p:cNvSpPr/>
          <p:nvPr/>
        </p:nvSpPr>
        <p:spPr>
          <a:xfrm>
            <a:off x="6201004" y="2783184"/>
            <a:ext cx="1433943" cy="845030"/>
          </a:xfrm>
          <a:prstGeom prst="flowChartPreparation">
            <a:avLst/>
          </a:prstGeom>
          <a:gradFill flip="none" rotWithShape="1">
            <a:gsLst>
              <a:gs pos="0">
                <a:schemeClr val="tx1">
                  <a:lumMod val="85000"/>
                  <a:lumOff val="15000"/>
                </a:schemeClr>
              </a:gs>
              <a:gs pos="100000">
                <a:schemeClr val="tx1">
                  <a:lumMod val="65000"/>
                  <a:lumOff val="35000"/>
                </a:schemeClr>
              </a:gs>
            </a:gsLst>
            <a:lin ang="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a:solidFill>
                <a:schemeClr val="bg1"/>
              </a:solidFill>
            </a:endParaRPr>
          </a:p>
        </p:txBody>
      </p:sp>
      <p:sp>
        <p:nvSpPr>
          <p:cNvPr id="28714" name="TextBox 29"/>
          <p:cNvSpPr txBox="1">
            <a:spLocks noChangeArrowheads="1"/>
          </p:cNvSpPr>
          <p:nvPr/>
        </p:nvSpPr>
        <p:spPr bwMode="auto">
          <a:xfrm>
            <a:off x="6357641" y="2985106"/>
            <a:ext cx="1084118" cy="461962"/>
          </a:xfrm>
          <a:prstGeom prst="rect">
            <a:avLst/>
          </a:prstGeom>
          <a:gradFill flip="none" rotWithShape="1">
            <a:gsLst>
              <a:gs pos="0">
                <a:schemeClr val="tx1">
                  <a:lumMod val="85000"/>
                  <a:lumOff val="15000"/>
                </a:schemeClr>
              </a:gs>
              <a:gs pos="100000">
                <a:schemeClr val="tx1">
                  <a:lumMod val="65000"/>
                  <a:lumOff val="35000"/>
                </a:schemeClr>
              </a:gs>
            </a:gsLst>
            <a:lin ang="0" scaled="1"/>
            <a:tileRect/>
          </a:gradFill>
          <a:ln w="9525">
            <a:solidFill>
              <a:schemeClr val="tx1"/>
            </a:solidFill>
            <a:miter lim="800000"/>
            <a:headEnd/>
            <a:tailEnd/>
          </a:ln>
        </p:spPr>
        <p:txBody>
          <a:bodyPr wrap="square">
            <a:prstTxWarp prst="textNoShape">
              <a:avLst/>
            </a:prstTxWarp>
            <a:spAutoFit/>
          </a:bodyPr>
          <a:lstStyle/>
          <a:p>
            <a:r>
              <a:rPr lang="en-US" sz="1200" b="1" dirty="0">
                <a:solidFill>
                  <a:schemeClr val="bg1"/>
                </a:solidFill>
              </a:rPr>
              <a:t>Technology &amp; Media</a:t>
            </a:r>
          </a:p>
        </p:txBody>
      </p:sp>
      <p:sp>
        <p:nvSpPr>
          <p:cNvPr id="62" name="TextBox 61"/>
          <p:cNvSpPr txBox="1"/>
          <p:nvPr/>
        </p:nvSpPr>
        <p:spPr>
          <a:xfrm>
            <a:off x="6910663" y="3597537"/>
            <a:ext cx="1423962" cy="369332"/>
          </a:xfrm>
          <a:prstGeom prst="rect">
            <a:avLst/>
          </a:prstGeom>
          <a:noFill/>
        </p:spPr>
        <p:txBody>
          <a:bodyPr wrap="square" rtlCol="0">
            <a:spAutoFit/>
          </a:bodyPr>
          <a:lstStyle/>
          <a:p>
            <a:r>
              <a:rPr lang="en-US" b="1" dirty="0" smtClean="0"/>
              <a:t>Community</a:t>
            </a:r>
            <a:endParaRPr lang="en-US" b="1" dirty="0"/>
          </a:p>
        </p:txBody>
      </p:sp>
      <p:sp>
        <p:nvSpPr>
          <p:cNvPr id="63" name="TextBox 62"/>
          <p:cNvSpPr txBox="1"/>
          <p:nvPr/>
        </p:nvSpPr>
        <p:spPr>
          <a:xfrm>
            <a:off x="1781942" y="693003"/>
            <a:ext cx="1423962" cy="369332"/>
          </a:xfrm>
          <a:prstGeom prst="rect">
            <a:avLst/>
          </a:prstGeom>
          <a:noFill/>
        </p:spPr>
        <p:txBody>
          <a:bodyPr wrap="square" rtlCol="0">
            <a:spAutoFit/>
          </a:bodyPr>
          <a:lstStyle/>
          <a:p>
            <a:r>
              <a:rPr lang="en-US" b="1" dirty="0" smtClean="0"/>
              <a:t>Small-Group</a:t>
            </a:r>
            <a:endParaRPr lang="en-US" b="1" dirty="0"/>
          </a:p>
        </p:txBody>
      </p:sp>
      <p:sp>
        <p:nvSpPr>
          <p:cNvPr id="67" name="TextBox 66"/>
          <p:cNvSpPr txBox="1"/>
          <p:nvPr/>
        </p:nvSpPr>
        <p:spPr>
          <a:xfrm>
            <a:off x="2995865" y="4931547"/>
            <a:ext cx="1423962" cy="369332"/>
          </a:xfrm>
          <a:prstGeom prst="rect">
            <a:avLst/>
          </a:prstGeom>
          <a:noFill/>
        </p:spPr>
        <p:txBody>
          <a:bodyPr wrap="square" rtlCol="0">
            <a:spAutoFit/>
          </a:bodyPr>
          <a:lstStyle/>
          <a:p>
            <a:r>
              <a:rPr lang="en-US" b="1" dirty="0" smtClean="0"/>
              <a:t>Individual</a:t>
            </a:r>
            <a:endParaRPr lang="en-US" b="1" dirty="0"/>
          </a:p>
        </p:txBody>
      </p:sp>
      <p:sp>
        <p:nvSpPr>
          <p:cNvPr id="2" name="TextBox 1"/>
          <p:cNvSpPr txBox="1"/>
          <p:nvPr/>
        </p:nvSpPr>
        <p:spPr>
          <a:xfrm>
            <a:off x="2263833" y="120858"/>
            <a:ext cx="4288353" cy="369332"/>
          </a:xfrm>
          <a:prstGeom prst="rect">
            <a:avLst/>
          </a:prstGeom>
          <a:noFill/>
        </p:spPr>
        <p:txBody>
          <a:bodyPr wrap="none" rtlCol="0">
            <a:spAutoFit/>
          </a:bodyPr>
          <a:lstStyle/>
          <a:p>
            <a:r>
              <a:rPr lang="en-US" dirty="0" smtClean="0"/>
              <a:t>Connecting levels of analysis with resources</a:t>
            </a:r>
            <a:endParaRPr lang="en-US" dirty="0"/>
          </a:p>
        </p:txBody>
      </p:sp>
      <p:sp>
        <p:nvSpPr>
          <p:cNvPr id="3" name="TextBox 2"/>
          <p:cNvSpPr txBox="1"/>
          <p:nvPr/>
        </p:nvSpPr>
        <p:spPr>
          <a:xfrm>
            <a:off x="133049" y="5300879"/>
            <a:ext cx="8902094" cy="1477328"/>
          </a:xfrm>
          <a:prstGeom prst="rect">
            <a:avLst/>
          </a:prstGeom>
          <a:noFill/>
        </p:spPr>
        <p:txBody>
          <a:bodyPr wrap="square" rtlCol="0">
            <a:spAutoFit/>
          </a:bodyPr>
          <a:lstStyle/>
          <a:p>
            <a:r>
              <a:rPr lang="en-US" b="1" dirty="0" smtClean="0"/>
              <a:t>The sequential small-group interaction brings in resources from the individual, small-group and community planes and involves them in shared meaning-making. This requires co-attention to the resources and thereby shares them. The process results in generating new or modified resources, which are then retained at the various planes. The resources often take the form of designed physical artifacts and sedimented (frozen) language.</a:t>
            </a:r>
            <a:endParaRPr lang="en-US" b="1" dirty="0"/>
          </a:p>
        </p:txBody>
      </p:sp>
      <p:cxnSp>
        <p:nvCxnSpPr>
          <p:cNvPr id="48" name="Straight Arrow Connector 47"/>
          <p:cNvCxnSpPr/>
          <p:nvPr/>
        </p:nvCxnSpPr>
        <p:spPr>
          <a:xfrm>
            <a:off x="5962733" y="1513606"/>
            <a:ext cx="339456" cy="479999"/>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9" name="7-Point Star 48"/>
          <p:cNvSpPr/>
          <p:nvPr/>
        </p:nvSpPr>
        <p:spPr>
          <a:xfrm>
            <a:off x="2800525" y="1825611"/>
            <a:ext cx="1275251" cy="696685"/>
          </a:xfrm>
          <a:prstGeom prst="star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IT</a:t>
            </a:r>
            <a:endParaRPr lang="en-US" sz="2000" b="1" dirty="0"/>
          </a:p>
        </p:txBody>
      </p:sp>
      <p:sp>
        <p:nvSpPr>
          <p:cNvPr id="50" name="7-Point Star 49"/>
          <p:cNvSpPr/>
          <p:nvPr/>
        </p:nvSpPr>
        <p:spPr>
          <a:xfrm>
            <a:off x="4609061" y="1676207"/>
            <a:ext cx="1275251" cy="696685"/>
          </a:xfrm>
          <a:prstGeom prst="star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PI</a:t>
            </a:r>
            <a:endParaRPr lang="en-US" sz="2000" b="1" dirty="0"/>
          </a:p>
        </p:txBody>
      </p:sp>
      <p:sp>
        <p:nvSpPr>
          <p:cNvPr id="51" name="7-Point Star 50"/>
          <p:cNvSpPr/>
          <p:nvPr/>
        </p:nvSpPr>
        <p:spPr>
          <a:xfrm>
            <a:off x="1884322" y="2508780"/>
            <a:ext cx="1275251" cy="696685"/>
          </a:xfrm>
          <a:prstGeom prst="star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SEA</a:t>
            </a:r>
            <a:endParaRPr lang="en-US" sz="2000" b="1" dirty="0"/>
          </a:p>
        </p:txBody>
      </p:sp>
      <p:sp>
        <p:nvSpPr>
          <p:cNvPr id="52" name="7-Point Star 51"/>
          <p:cNvSpPr/>
          <p:nvPr/>
        </p:nvSpPr>
        <p:spPr>
          <a:xfrm>
            <a:off x="7074437" y="2086499"/>
            <a:ext cx="1275251" cy="696685"/>
          </a:xfrm>
          <a:prstGeom prst="star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KO</a:t>
            </a:r>
            <a:endParaRPr lang="en-US" sz="2000" b="1" dirty="0"/>
          </a:p>
        </p:txBody>
      </p:sp>
      <p:sp>
        <p:nvSpPr>
          <p:cNvPr id="53" name="7-Point Star 52"/>
          <p:cNvSpPr/>
          <p:nvPr/>
        </p:nvSpPr>
        <p:spPr>
          <a:xfrm>
            <a:off x="6211446" y="395453"/>
            <a:ext cx="1275251" cy="696685"/>
          </a:xfrm>
          <a:prstGeom prst="star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KO</a:t>
            </a:r>
            <a:endParaRPr lang="en-US" sz="2000" b="1" dirty="0"/>
          </a:p>
        </p:txBody>
      </p:sp>
      <p:sp>
        <p:nvSpPr>
          <p:cNvPr id="54" name="7-Point Star 53"/>
          <p:cNvSpPr/>
          <p:nvPr/>
        </p:nvSpPr>
        <p:spPr>
          <a:xfrm>
            <a:off x="789497" y="870724"/>
            <a:ext cx="1275251" cy="696685"/>
          </a:xfrm>
          <a:prstGeom prst="star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KO</a:t>
            </a:r>
            <a:endParaRPr lang="en-US" sz="2000" b="1" dirty="0"/>
          </a:p>
        </p:txBody>
      </p:sp>
      <p:sp>
        <p:nvSpPr>
          <p:cNvPr id="55" name="7-Point Star 54"/>
          <p:cNvSpPr/>
          <p:nvPr/>
        </p:nvSpPr>
        <p:spPr>
          <a:xfrm>
            <a:off x="1066272" y="3754360"/>
            <a:ext cx="1275251" cy="696685"/>
          </a:xfrm>
          <a:prstGeom prst="star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KO</a:t>
            </a:r>
            <a:endParaRPr lang="en-US" sz="2000" b="1" dirty="0"/>
          </a:p>
        </p:txBody>
      </p:sp>
    </p:spTree>
    <p:extLst>
      <p:ext uri="{BB962C8B-B14F-4D97-AF65-F5344CB8AC3E}">
        <p14:creationId xmlns:p14="http://schemas.microsoft.com/office/powerpoint/2010/main" val="618093148"/>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med">
        <p14:prism/>
      </p:transition>
    </mc:Choice>
    <mc:Fallback xmlns:mv="urn:schemas-microsoft-com:mac:vml" xmlns="">
      <p:transition spd="med">
        <p:cover/>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Refining theory through interaction analysis</a:t>
            </a:r>
            <a:endParaRPr lang="en-US" dirty="0"/>
          </a:p>
        </p:txBody>
      </p:sp>
      <p:sp>
        <p:nvSpPr>
          <p:cNvPr id="3" name="Content Placeholder 2"/>
          <p:cNvSpPr>
            <a:spLocks noGrp="1"/>
          </p:cNvSpPr>
          <p:nvPr>
            <p:ph sz="quarter" idx="13"/>
          </p:nvPr>
        </p:nvSpPr>
        <p:spPr>
          <a:xfrm>
            <a:off x="520700" y="1727200"/>
            <a:ext cx="8348980" cy="4509008"/>
          </a:xfrm>
        </p:spPr>
        <p:txBody>
          <a:bodyPr/>
          <a:lstStyle/>
          <a:p>
            <a:r>
              <a:rPr lang="en-US" dirty="0" smtClean="0"/>
              <a:t>What is going on in the following interaction?</a:t>
            </a:r>
            <a:br>
              <a:rPr lang="en-US" dirty="0" smtClean="0"/>
            </a:br>
            <a:r>
              <a:rPr lang="en-US" dirty="0" smtClean="0"/>
              <a:t>	Can we see productive interaction?</a:t>
            </a:r>
          </a:p>
          <a:p>
            <a:pPr lvl="1"/>
            <a:r>
              <a:rPr lang="en-US" dirty="0"/>
              <a:t>	</a:t>
            </a:r>
            <a:r>
              <a:rPr lang="en-US" dirty="0" smtClean="0"/>
              <a:t>Can we see shared epistemic agency?</a:t>
            </a:r>
          </a:p>
          <a:p>
            <a:pPr lvl="1"/>
            <a:r>
              <a:rPr lang="en-US" dirty="0"/>
              <a:t>	</a:t>
            </a:r>
            <a:r>
              <a:rPr lang="en-US" dirty="0" smtClean="0"/>
              <a:t>Can we see co-construction of a shared knowledge object?</a:t>
            </a:r>
          </a:p>
          <a:p>
            <a:pPr lvl="1"/>
            <a:r>
              <a:rPr lang="en-US" dirty="0"/>
              <a:t>	</a:t>
            </a:r>
            <a:r>
              <a:rPr lang="en-US" dirty="0" smtClean="0"/>
              <a:t>Can we see an interaction trajectory?</a:t>
            </a:r>
          </a:p>
          <a:p>
            <a:pPr lvl="1"/>
            <a:endParaRPr lang="en-US" dirty="0"/>
          </a:p>
          <a:p>
            <a:pPr lvl="1"/>
            <a:r>
              <a:rPr lang="en-US" dirty="0" smtClean="0"/>
              <a:t>Does this data give us new insight into any of theses theoretical concepts?</a:t>
            </a:r>
            <a:endParaRPr lang="en-US" dirty="0"/>
          </a:p>
        </p:txBody>
      </p:sp>
    </p:spTree>
    <p:extLst>
      <p:ext uri="{BB962C8B-B14F-4D97-AF65-F5344CB8AC3E}">
        <p14:creationId xmlns:p14="http://schemas.microsoft.com/office/powerpoint/2010/main" val="15112203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9143999" cy="6616833"/>
          </a:xfrm>
        </p:spPr>
        <p:txBody>
          <a:bodyPr>
            <a:noAutofit/>
          </a:bodyPr>
          <a:lstStyle/>
          <a:p>
            <a:pPr marL="0" indent="0" algn="ctr">
              <a:buNone/>
            </a:pPr>
            <a:r>
              <a:rPr lang="en-US" sz="1600" b="0" i="1" dirty="0"/>
              <a:t>Excerpt 3. Group D’s discussion (5th project week)</a:t>
            </a:r>
          </a:p>
          <a:p>
            <a:pPr marL="0" indent="0">
              <a:buNone/>
            </a:pPr>
            <a:r>
              <a:rPr lang="en-US" sz="1600" b="0" dirty="0"/>
              <a:t>1. Alice: “… Shall we try to  organize our ideas about feedback, what </a:t>
            </a:r>
            <a:r>
              <a:rPr lang="en-US" sz="1600" b="0" dirty="0" smtClean="0"/>
              <a:t>we talked </a:t>
            </a:r>
            <a:r>
              <a:rPr lang="en-US" sz="1600" b="0" dirty="0"/>
              <a:t>about before… some terms and definitions we need </a:t>
            </a:r>
            <a:r>
              <a:rPr lang="en-US" sz="1600" b="0" dirty="0" smtClean="0"/>
              <a:t>to understand </a:t>
            </a:r>
            <a:r>
              <a:rPr lang="en-US" sz="1600" b="0" dirty="0"/>
              <a:t>so we know what we want to investigate… let’s get </a:t>
            </a:r>
            <a:r>
              <a:rPr lang="en-US" sz="1600" b="0" dirty="0" smtClean="0"/>
              <a:t>the questions</a:t>
            </a:r>
            <a:r>
              <a:rPr lang="en-US" sz="1600" b="0" dirty="0"/>
              <a:t>.</a:t>
            </a:r>
          </a:p>
          <a:p>
            <a:pPr marL="0" indent="0">
              <a:buNone/>
            </a:pPr>
            <a:r>
              <a:rPr lang="en-US" sz="1600" b="0" dirty="0" smtClean="0"/>
              <a:t>2</a:t>
            </a:r>
            <a:r>
              <a:rPr lang="en-US" sz="1600" b="0" dirty="0"/>
              <a:t>. </a:t>
            </a:r>
            <a:r>
              <a:rPr lang="en-US" sz="1600" b="0" dirty="0" err="1"/>
              <a:t>Elly</a:t>
            </a:r>
            <a:r>
              <a:rPr lang="en-US" sz="1600" b="0" dirty="0"/>
              <a:t>: …oh, yes, the project plan,  let’s get that document with </a:t>
            </a:r>
            <a:r>
              <a:rPr lang="en-US" sz="1600" b="0" dirty="0" smtClean="0"/>
              <a:t>the questions </a:t>
            </a:r>
            <a:r>
              <a:rPr lang="en-US" sz="1600" b="0" dirty="0"/>
              <a:t>we already formulated.</a:t>
            </a:r>
          </a:p>
          <a:p>
            <a:pPr marL="0" indent="0">
              <a:buNone/>
            </a:pPr>
            <a:r>
              <a:rPr lang="en-US" sz="1600" b="0" dirty="0" smtClean="0"/>
              <a:t>3</a:t>
            </a:r>
            <a:r>
              <a:rPr lang="en-US" sz="1600" b="0" dirty="0"/>
              <a:t>. </a:t>
            </a:r>
            <a:r>
              <a:rPr lang="en-US" sz="1600" b="0" dirty="0" err="1"/>
              <a:t>Elly</a:t>
            </a:r>
            <a:r>
              <a:rPr lang="en-US" sz="1600" b="0" dirty="0"/>
              <a:t>: What do we call feedback?</a:t>
            </a:r>
          </a:p>
          <a:p>
            <a:pPr marL="0" indent="0">
              <a:buNone/>
            </a:pPr>
            <a:r>
              <a:rPr lang="en-US" sz="1600" b="0" dirty="0"/>
              <a:t>4. Jane: Let’s first see…,  what is feedback for us, and what is feedback </a:t>
            </a:r>
            <a:r>
              <a:rPr lang="en-US" sz="1600" b="0" dirty="0" smtClean="0"/>
              <a:t>in the </a:t>
            </a:r>
            <a:r>
              <a:rPr lang="en-US" sz="1600" b="0" dirty="0"/>
              <a:t>VLC.</a:t>
            </a:r>
          </a:p>
          <a:p>
            <a:pPr marL="0" indent="0">
              <a:buNone/>
            </a:pPr>
            <a:r>
              <a:rPr lang="en-US" sz="1600" b="0" dirty="0" smtClean="0"/>
              <a:t>5</a:t>
            </a:r>
            <a:r>
              <a:rPr lang="en-US" sz="1600" b="0" dirty="0"/>
              <a:t>. Alice: Shall we just look what we wrote about that in the plan? […]</a:t>
            </a:r>
          </a:p>
          <a:p>
            <a:pPr marL="0" indent="0">
              <a:buNone/>
            </a:pPr>
            <a:r>
              <a:rPr lang="en-US" sz="1600" b="0" dirty="0"/>
              <a:t>6. Jane: So,  we can indicate here that feedback can be given in </a:t>
            </a:r>
            <a:r>
              <a:rPr lang="en-US" sz="1600" b="0" dirty="0" smtClean="0"/>
              <a:t>different ways </a:t>
            </a:r>
            <a:r>
              <a:rPr lang="en-US" sz="1600" b="0" dirty="0"/>
              <a:t>and that we focus on peer-feedback, suggestions </a:t>
            </a:r>
            <a:r>
              <a:rPr lang="en-US" sz="1600" b="0" dirty="0" smtClean="0"/>
              <a:t>for improvement </a:t>
            </a:r>
            <a:r>
              <a:rPr lang="en-US" sz="1600" b="0" dirty="0"/>
              <a:t>and rating from peers.</a:t>
            </a:r>
          </a:p>
          <a:p>
            <a:pPr marL="0" indent="0">
              <a:buNone/>
            </a:pPr>
            <a:r>
              <a:rPr lang="en-US" sz="1600" b="0" dirty="0" smtClean="0"/>
              <a:t>7</a:t>
            </a:r>
            <a:r>
              <a:rPr lang="en-US" sz="1600" b="0" dirty="0"/>
              <a:t>. </a:t>
            </a:r>
            <a:r>
              <a:rPr lang="en-US" sz="1600" b="0" dirty="0" err="1"/>
              <a:t>Elly</a:t>
            </a:r>
            <a:r>
              <a:rPr lang="en-US" sz="1600" b="0" dirty="0"/>
              <a:t>: Yes, then we can elaborate. Let’s write that down. (Typing)</a:t>
            </a:r>
          </a:p>
          <a:p>
            <a:pPr marL="0" indent="0">
              <a:buNone/>
            </a:pPr>
            <a:r>
              <a:rPr lang="en-US" sz="1600" b="0" dirty="0"/>
              <a:t>8. </a:t>
            </a:r>
            <a:r>
              <a:rPr lang="en-US" sz="1600" b="0" dirty="0" err="1"/>
              <a:t>Elly</a:t>
            </a:r>
            <a:r>
              <a:rPr lang="en-US" sz="1600" b="0" dirty="0"/>
              <a:t>: Ok, what is feedback?</a:t>
            </a:r>
          </a:p>
          <a:p>
            <a:pPr marL="0" indent="0">
              <a:buNone/>
            </a:pPr>
            <a:r>
              <a:rPr lang="en-US" sz="1600" b="0" dirty="0"/>
              <a:t>9. Alice: Feedback is… how is it defined in those sources?</a:t>
            </a:r>
          </a:p>
          <a:p>
            <a:pPr marL="0" indent="0">
              <a:buNone/>
            </a:pPr>
            <a:r>
              <a:rPr lang="en-US" sz="1600" b="0" dirty="0"/>
              <a:t>10. </a:t>
            </a:r>
            <a:r>
              <a:rPr lang="en-US" sz="1600" b="0" dirty="0" err="1"/>
              <a:t>Elly</a:t>
            </a:r>
            <a:r>
              <a:rPr lang="en-US" sz="1600" b="0" dirty="0"/>
              <a:t>: I don’t have them, but I remember… linking back the results of </a:t>
            </a:r>
            <a:r>
              <a:rPr lang="en-US" sz="1600" b="0" dirty="0" smtClean="0"/>
              <a:t>the collaboration</a:t>
            </a:r>
            <a:r>
              <a:rPr lang="en-US" sz="1600" b="0" dirty="0"/>
              <a:t>.</a:t>
            </a:r>
          </a:p>
          <a:p>
            <a:pPr marL="0" indent="0">
              <a:buNone/>
            </a:pPr>
            <a:r>
              <a:rPr lang="en-US" sz="1600" b="0" dirty="0" smtClean="0"/>
              <a:t>11</a:t>
            </a:r>
            <a:r>
              <a:rPr lang="en-US" sz="1600" b="0" dirty="0"/>
              <a:t>. Jane: We must first write the definition of feedback.</a:t>
            </a:r>
          </a:p>
          <a:p>
            <a:pPr marL="0" indent="0">
              <a:buNone/>
            </a:pPr>
            <a:r>
              <a:rPr lang="en-US" sz="1600" b="0" dirty="0"/>
              <a:t>12. </a:t>
            </a:r>
            <a:r>
              <a:rPr lang="en-US" sz="1600" b="0" dirty="0" err="1"/>
              <a:t>Elly</a:t>
            </a:r>
            <a:r>
              <a:rPr lang="en-US" sz="1600" b="0" dirty="0"/>
              <a:t>: But  don’t forget we focus on peer-feedback. 4-re-</a:t>
            </a:r>
            <a:r>
              <a:rPr lang="en-US" sz="1600" b="0" dirty="0" smtClean="0"/>
              <a:t>framing focus</a:t>
            </a:r>
            <a:endParaRPr lang="en-US" sz="1600" b="0" dirty="0"/>
          </a:p>
          <a:p>
            <a:pPr marL="0" indent="0">
              <a:buNone/>
            </a:pPr>
            <a:r>
              <a:rPr lang="en-US" sz="1600" b="0" dirty="0"/>
              <a:t>13. Alice: But linking back the results of collaboration is too vague…</a:t>
            </a:r>
          </a:p>
          <a:p>
            <a:pPr marL="0" indent="0">
              <a:buNone/>
            </a:pPr>
            <a:r>
              <a:rPr lang="en-US" sz="1600" b="0" dirty="0"/>
              <a:t>14. Jane: The reaction, … or response than…?</a:t>
            </a:r>
          </a:p>
          <a:p>
            <a:pPr marL="0" indent="0">
              <a:buNone/>
            </a:pPr>
            <a:r>
              <a:rPr lang="en-US" sz="1600" b="0" dirty="0"/>
              <a:t>15: Alice: Yes,  response, it is response on a…, you could say, product, from </a:t>
            </a:r>
            <a:r>
              <a:rPr lang="en-US" sz="1600" b="0" dirty="0" smtClean="0"/>
              <a:t>a peer</a:t>
            </a:r>
            <a:r>
              <a:rPr lang="en-US" sz="1600" b="0" dirty="0"/>
              <a:t>?</a:t>
            </a:r>
          </a:p>
          <a:p>
            <a:pPr marL="0" indent="0">
              <a:buNone/>
            </a:pPr>
            <a:r>
              <a:rPr lang="en-US" sz="1600" b="0" dirty="0" smtClean="0"/>
              <a:t>16</a:t>
            </a:r>
            <a:r>
              <a:rPr lang="en-US" sz="1600" b="0" dirty="0"/>
              <a:t>. </a:t>
            </a:r>
            <a:r>
              <a:rPr lang="en-US" sz="1600" b="0" dirty="0" err="1"/>
              <a:t>Elly</a:t>
            </a:r>
            <a:r>
              <a:rPr lang="en-US" sz="1600" b="0" dirty="0"/>
              <a:t>: … inside de VLC…</a:t>
            </a:r>
          </a:p>
          <a:p>
            <a:pPr marL="0" indent="0">
              <a:buNone/>
            </a:pPr>
            <a:r>
              <a:rPr lang="en-US" sz="1600" b="0" dirty="0"/>
              <a:t>17. Jane: Yes, don’t make it too complicated.  Suggestions for </a:t>
            </a:r>
            <a:r>
              <a:rPr lang="en-US" sz="1600" b="0" dirty="0" smtClean="0"/>
              <a:t>improvement for </a:t>
            </a:r>
            <a:r>
              <a:rPr lang="en-US" sz="1600" b="0" dirty="0"/>
              <a:t>the product in VLC by peers</a:t>
            </a:r>
            <a:r>
              <a:rPr lang="en-US" sz="1600" b="0" dirty="0" smtClean="0"/>
              <a:t>.					18</a:t>
            </a:r>
            <a:r>
              <a:rPr lang="en-US" sz="1600" b="0" dirty="0"/>
              <a:t>. Alice: OK. (Typing) …”</a:t>
            </a:r>
            <a:endParaRPr lang="en-US" sz="1600" dirty="0"/>
          </a:p>
        </p:txBody>
      </p:sp>
    </p:spTree>
    <p:extLst>
      <p:ext uri="{BB962C8B-B14F-4D97-AF65-F5344CB8AC3E}">
        <p14:creationId xmlns:p14="http://schemas.microsoft.com/office/powerpoint/2010/main" val="20629500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64034"/>
            <a:ext cx="8591550" cy="1054100"/>
          </a:xfrm>
        </p:spPr>
        <p:txBody>
          <a:bodyPr>
            <a:normAutofit fontScale="90000"/>
          </a:bodyPr>
          <a:lstStyle/>
          <a:p>
            <a:pPr marL="514350" indent="-514350">
              <a:defRPr/>
            </a:pPr>
            <a:r>
              <a:rPr lang="en-US" sz="4000" dirty="0" smtClean="0"/>
              <a:t>3. The dissertation as a knowledge object</a:t>
            </a:r>
            <a:endParaRPr lang="en-US" sz="4000" dirty="0"/>
          </a:p>
        </p:txBody>
      </p:sp>
      <p:sp>
        <p:nvSpPr>
          <p:cNvPr id="3" name="Content Placeholder 2"/>
          <p:cNvSpPr>
            <a:spLocks noGrp="1"/>
          </p:cNvSpPr>
          <p:nvPr>
            <p:ph sz="quarter" idx="13"/>
          </p:nvPr>
        </p:nvSpPr>
        <p:spPr>
          <a:xfrm>
            <a:off x="276224" y="1358083"/>
            <a:ext cx="8867776" cy="5268854"/>
          </a:xfrm>
        </p:spPr>
        <p:txBody>
          <a:bodyPr>
            <a:noAutofit/>
          </a:bodyPr>
          <a:lstStyle/>
          <a:p>
            <a:pPr marL="514350" indent="-514350">
              <a:buAutoNum type="alphaUcPeriod"/>
              <a:defRPr/>
            </a:pPr>
            <a:r>
              <a:rPr lang="en-US" sz="3200" dirty="0">
                <a:solidFill>
                  <a:srgbClr val="008000"/>
                </a:solidFill>
              </a:rPr>
              <a:t>Productive interaction</a:t>
            </a:r>
            <a:r>
              <a:rPr lang="en-US" sz="3200" dirty="0"/>
              <a:t>: </a:t>
            </a:r>
            <a:r>
              <a:rPr lang="en-US" sz="3200" dirty="0" err="1" smtClean="0"/>
              <a:t>Crina’s</a:t>
            </a:r>
            <a:r>
              <a:rPr lang="en-US" sz="3200" dirty="0" smtClean="0"/>
              <a:t> interactions at Oslo, K-P Lab, Netherlands, Rutgers, etc.</a:t>
            </a:r>
          </a:p>
          <a:p>
            <a:pPr marL="514350" indent="-514350">
              <a:buAutoNum type="alphaUcPeriod"/>
              <a:defRPr/>
            </a:pPr>
            <a:r>
              <a:rPr lang="en-US" sz="3200" dirty="0" smtClean="0">
                <a:solidFill>
                  <a:srgbClr val="008000"/>
                </a:solidFill>
              </a:rPr>
              <a:t>Shared </a:t>
            </a:r>
            <a:r>
              <a:rPr lang="en-US" sz="3200" dirty="0">
                <a:solidFill>
                  <a:srgbClr val="008000"/>
                </a:solidFill>
              </a:rPr>
              <a:t>epistemic agency</a:t>
            </a:r>
            <a:r>
              <a:rPr lang="en-US" sz="3200" dirty="0"/>
              <a:t>: </a:t>
            </a:r>
            <a:r>
              <a:rPr lang="en-US" sz="3200" dirty="0" smtClean="0"/>
              <a:t>Part of the research effort, esp. Nordic socio-cultural</a:t>
            </a:r>
          </a:p>
          <a:p>
            <a:pPr marL="514350" indent="-514350">
              <a:buAutoNum type="alphaUcPeriod"/>
              <a:defRPr/>
            </a:pPr>
            <a:r>
              <a:rPr lang="en-US" sz="3200" dirty="0" smtClean="0">
                <a:solidFill>
                  <a:srgbClr val="008000"/>
                </a:solidFill>
              </a:rPr>
              <a:t>Interaction </a:t>
            </a:r>
            <a:r>
              <a:rPr lang="en-US" sz="3200" dirty="0">
                <a:solidFill>
                  <a:srgbClr val="008000"/>
                </a:solidFill>
              </a:rPr>
              <a:t>trajectory</a:t>
            </a:r>
            <a:r>
              <a:rPr lang="en-US" sz="3200" dirty="0"/>
              <a:t>: </a:t>
            </a:r>
            <a:r>
              <a:rPr lang="en-US" sz="3200" dirty="0" smtClean="0"/>
              <a:t>Design-based research iterations, paper/dissertation drafts, schooling</a:t>
            </a:r>
          </a:p>
          <a:p>
            <a:pPr marL="514350" indent="-514350">
              <a:buAutoNum type="alphaUcPeriod"/>
              <a:defRPr/>
            </a:pPr>
            <a:r>
              <a:rPr lang="en-US" sz="3200" dirty="0" smtClean="0">
                <a:solidFill>
                  <a:srgbClr val="008000"/>
                </a:solidFill>
              </a:rPr>
              <a:t>Shared </a:t>
            </a:r>
            <a:r>
              <a:rPr lang="en-US" sz="3200" dirty="0">
                <a:solidFill>
                  <a:srgbClr val="008000"/>
                </a:solidFill>
              </a:rPr>
              <a:t>knowledge objects</a:t>
            </a:r>
            <a:r>
              <a:rPr lang="en-US" sz="3200" dirty="0"/>
              <a:t>: </a:t>
            </a:r>
            <a:r>
              <a:rPr lang="en-US" sz="3200" dirty="0" smtClean="0"/>
              <a:t>The dissertation – including the 4 papers and earlier drafts. </a:t>
            </a:r>
            <a:endParaRPr lang="en-US" sz="3200" dirty="0"/>
          </a:p>
        </p:txBody>
      </p:sp>
    </p:spTree>
    <p:extLst>
      <p:ext uri="{BB962C8B-B14F-4D97-AF65-F5344CB8AC3E}">
        <p14:creationId xmlns:p14="http://schemas.microsoft.com/office/powerpoint/2010/main" val="12412198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64034"/>
            <a:ext cx="8591550" cy="1054100"/>
          </a:xfrm>
        </p:spPr>
        <p:txBody>
          <a:bodyPr>
            <a:normAutofit/>
          </a:bodyPr>
          <a:lstStyle/>
          <a:p>
            <a:pPr marL="514350" indent="-514350">
              <a:defRPr/>
            </a:pPr>
            <a:r>
              <a:rPr lang="en-US" sz="4000" dirty="0" smtClean="0"/>
              <a:t>A. Productive interaction</a:t>
            </a:r>
            <a:endParaRPr lang="en-US" sz="4000" dirty="0"/>
          </a:p>
        </p:txBody>
      </p:sp>
      <p:sp>
        <p:nvSpPr>
          <p:cNvPr id="3" name="Content Placeholder 2"/>
          <p:cNvSpPr>
            <a:spLocks noGrp="1"/>
          </p:cNvSpPr>
          <p:nvPr>
            <p:ph sz="quarter" idx="13"/>
          </p:nvPr>
        </p:nvSpPr>
        <p:spPr>
          <a:xfrm>
            <a:off x="276224" y="1358083"/>
            <a:ext cx="8867776" cy="5268854"/>
          </a:xfrm>
        </p:spPr>
        <p:txBody>
          <a:bodyPr>
            <a:noAutofit/>
          </a:bodyPr>
          <a:lstStyle/>
          <a:p>
            <a:pPr marL="0" indent="0">
              <a:buNone/>
            </a:pPr>
            <a:r>
              <a:rPr lang="en-US" sz="3200" b="0" dirty="0" smtClean="0"/>
              <a:t>“The </a:t>
            </a:r>
            <a:r>
              <a:rPr lang="en-US" sz="3200" b="0" dirty="0"/>
              <a:t>point of departure for this dissertation was that we learn and we build our </a:t>
            </a:r>
            <a:r>
              <a:rPr lang="en-US" sz="3200" b="0" dirty="0" smtClean="0"/>
              <a:t>knowledge together </a:t>
            </a:r>
            <a:r>
              <a:rPr lang="en-US" sz="3200" b="0" dirty="0"/>
              <a:t>with others. It is a social process in which people, ideas, resources, and context </a:t>
            </a:r>
            <a:r>
              <a:rPr lang="en-US" sz="3200" b="0" dirty="0" smtClean="0"/>
              <a:t>all play </a:t>
            </a:r>
            <a:r>
              <a:rPr lang="en-US" sz="3200" b="0" dirty="0"/>
              <a:t>a role. I believe the work that went into this dissertation is a very good illustration </a:t>
            </a:r>
            <a:r>
              <a:rPr lang="en-US" sz="3200" b="0" dirty="0" smtClean="0"/>
              <a:t>of this </a:t>
            </a:r>
            <a:r>
              <a:rPr lang="en-US" sz="3200" b="0" dirty="0"/>
              <a:t>assertion. It builds upon a great collection of scientific ideas, resources and traditions</a:t>
            </a:r>
            <a:r>
              <a:rPr lang="en-US" sz="3200" b="0" dirty="0" smtClean="0"/>
              <a:t>, and </a:t>
            </a:r>
            <a:r>
              <a:rPr lang="en-US" sz="3200" b="0" dirty="0"/>
              <a:t>it is the result of inspiring and enriching interactions with diverse individuals </a:t>
            </a:r>
            <a:r>
              <a:rPr lang="en-US" sz="3200" b="0" dirty="0" smtClean="0"/>
              <a:t>and communities.” (Acknowledgements)</a:t>
            </a:r>
            <a:endParaRPr lang="en-US" sz="3200" dirty="0" smtClean="0"/>
          </a:p>
        </p:txBody>
      </p:sp>
    </p:spTree>
    <p:extLst>
      <p:ext uri="{BB962C8B-B14F-4D97-AF65-F5344CB8AC3E}">
        <p14:creationId xmlns:p14="http://schemas.microsoft.com/office/powerpoint/2010/main" val="1609297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64034"/>
            <a:ext cx="8591550" cy="1054100"/>
          </a:xfrm>
        </p:spPr>
        <p:txBody>
          <a:bodyPr>
            <a:normAutofit/>
          </a:bodyPr>
          <a:lstStyle/>
          <a:p>
            <a:pPr marL="514350" indent="-514350">
              <a:defRPr/>
            </a:pPr>
            <a:r>
              <a:rPr lang="en-US" sz="4000" dirty="0" smtClean="0"/>
              <a:t>A. Productive interaction</a:t>
            </a:r>
            <a:endParaRPr lang="en-US" sz="4000" dirty="0"/>
          </a:p>
        </p:txBody>
      </p:sp>
      <p:sp>
        <p:nvSpPr>
          <p:cNvPr id="3" name="Content Placeholder 2"/>
          <p:cNvSpPr>
            <a:spLocks noGrp="1"/>
          </p:cNvSpPr>
          <p:nvPr>
            <p:ph sz="quarter" idx="13"/>
          </p:nvPr>
        </p:nvSpPr>
        <p:spPr>
          <a:xfrm>
            <a:off x="276224" y="1358083"/>
            <a:ext cx="8591551" cy="5155988"/>
          </a:xfrm>
        </p:spPr>
        <p:txBody>
          <a:bodyPr>
            <a:noAutofit/>
          </a:bodyPr>
          <a:lstStyle/>
          <a:p>
            <a:pPr marL="0" indent="0">
              <a:buNone/>
            </a:pPr>
            <a:r>
              <a:rPr lang="en-US" sz="3200" dirty="0" smtClean="0"/>
              <a:t>The author’s efforts and interactions were aimed at producing a knowledge object that would become part of the CSCL research literature.</a:t>
            </a:r>
          </a:p>
          <a:p>
            <a:pPr marL="0" indent="0">
              <a:buNone/>
            </a:pPr>
            <a:r>
              <a:rPr lang="en-US" sz="3200" dirty="0" smtClean="0"/>
              <a:t>Early drafts and papers served as resources for continuing productive interactions.</a:t>
            </a:r>
          </a:p>
        </p:txBody>
      </p:sp>
    </p:spTree>
    <p:extLst>
      <p:ext uri="{BB962C8B-B14F-4D97-AF65-F5344CB8AC3E}">
        <p14:creationId xmlns:p14="http://schemas.microsoft.com/office/powerpoint/2010/main" val="25112732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64034"/>
            <a:ext cx="8591550" cy="1054100"/>
          </a:xfrm>
        </p:spPr>
        <p:txBody>
          <a:bodyPr>
            <a:normAutofit/>
          </a:bodyPr>
          <a:lstStyle/>
          <a:p>
            <a:pPr marL="514350" indent="-514350">
              <a:defRPr/>
            </a:pPr>
            <a:r>
              <a:rPr lang="en-US" sz="4000" dirty="0" smtClean="0">
                <a:solidFill>
                  <a:srgbClr val="008000"/>
                </a:solidFill>
              </a:rPr>
              <a:t>B. Shared </a:t>
            </a:r>
            <a:r>
              <a:rPr lang="en-US" sz="4000" dirty="0">
                <a:solidFill>
                  <a:srgbClr val="008000"/>
                </a:solidFill>
              </a:rPr>
              <a:t>epistemic agency</a:t>
            </a:r>
            <a:endParaRPr lang="en-US" sz="4000" dirty="0"/>
          </a:p>
        </p:txBody>
      </p:sp>
      <p:sp>
        <p:nvSpPr>
          <p:cNvPr id="3" name="Content Placeholder 2"/>
          <p:cNvSpPr>
            <a:spLocks noGrp="1"/>
          </p:cNvSpPr>
          <p:nvPr>
            <p:ph sz="quarter" idx="13"/>
          </p:nvPr>
        </p:nvSpPr>
        <p:spPr>
          <a:xfrm>
            <a:off x="276224" y="1358083"/>
            <a:ext cx="8867776" cy="5268854"/>
          </a:xfrm>
        </p:spPr>
        <p:txBody>
          <a:bodyPr>
            <a:noAutofit/>
          </a:bodyPr>
          <a:lstStyle/>
          <a:p>
            <a:pPr marL="0" indent="0">
              <a:buNone/>
              <a:defRPr/>
            </a:pPr>
            <a:r>
              <a:rPr lang="en-US" sz="3200" dirty="0" smtClean="0"/>
              <a:t> The Department of Education at Oslo is structured to guide and support doctoral students to produce dissertation knowledge objects.</a:t>
            </a:r>
          </a:p>
          <a:p>
            <a:pPr marL="0" indent="0">
              <a:buNone/>
              <a:defRPr/>
            </a:pPr>
            <a:r>
              <a:rPr lang="en-US" sz="3200" dirty="0" smtClean="0"/>
              <a:t>The author was trained in conducting research leading to publishable objects.</a:t>
            </a:r>
          </a:p>
          <a:p>
            <a:pPr marL="0" indent="0">
              <a:buNone/>
              <a:defRPr/>
            </a:pPr>
            <a:r>
              <a:rPr lang="en-US" sz="3200" dirty="0" smtClean="0"/>
              <a:t>Groups she interacted with were also structured and experienced in co-constructing knowledge objects.</a:t>
            </a:r>
            <a:endParaRPr lang="en-US" sz="3200" dirty="0"/>
          </a:p>
        </p:txBody>
      </p:sp>
    </p:spTree>
    <p:extLst>
      <p:ext uri="{BB962C8B-B14F-4D97-AF65-F5344CB8AC3E}">
        <p14:creationId xmlns:p14="http://schemas.microsoft.com/office/powerpoint/2010/main" val="1609297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64034"/>
            <a:ext cx="8591550" cy="1054100"/>
          </a:xfrm>
        </p:spPr>
        <p:txBody>
          <a:bodyPr>
            <a:normAutofit/>
          </a:bodyPr>
          <a:lstStyle/>
          <a:p>
            <a:pPr marL="514350" indent="-514350">
              <a:defRPr/>
            </a:pPr>
            <a:r>
              <a:rPr lang="en-US" sz="4000" dirty="0" smtClean="0">
                <a:solidFill>
                  <a:srgbClr val="008000"/>
                </a:solidFill>
              </a:rPr>
              <a:t>C. Interaction </a:t>
            </a:r>
            <a:r>
              <a:rPr lang="en-US" sz="4000" dirty="0">
                <a:solidFill>
                  <a:srgbClr val="008000"/>
                </a:solidFill>
              </a:rPr>
              <a:t>trajectory</a:t>
            </a:r>
            <a:endParaRPr lang="en-US" sz="4000" dirty="0"/>
          </a:p>
        </p:txBody>
      </p:sp>
      <p:sp>
        <p:nvSpPr>
          <p:cNvPr id="3" name="Content Placeholder 2"/>
          <p:cNvSpPr>
            <a:spLocks noGrp="1"/>
          </p:cNvSpPr>
          <p:nvPr>
            <p:ph sz="quarter" idx="13"/>
          </p:nvPr>
        </p:nvSpPr>
        <p:spPr>
          <a:xfrm>
            <a:off x="276224" y="1358083"/>
            <a:ext cx="8867776" cy="5268854"/>
          </a:xfrm>
        </p:spPr>
        <p:txBody>
          <a:bodyPr>
            <a:noAutofit/>
          </a:bodyPr>
          <a:lstStyle/>
          <a:p>
            <a:pPr marL="0" indent="0">
              <a:buNone/>
              <a:defRPr/>
            </a:pPr>
            <a:r>
              <a:rPr lang="en-US" sz="3200" dirty="0" smtClean="0"/>
              <a:t>The research trajectory is often hidden in research presentation objects.</a:t>
            </a:r>
          </a:p>
          <a:p>
            <a:pPr marL="0" indent="0">
              <a:buNone/>
              <a:defRPr/>
            </a:pPr>
            <a:r>
              <a:rPr lang="en-US" sz="3200" dirty="0" smtClean="0"/>
              <a:t>However, this one explicitly discusses the design-based research trajectory of its research involving the 4 experiments.</a:t>
            </a:r>
          </a:p>
          <a:p>
            <a:pPr marL="0" indent="0">
              <a:buNone/>
              <a:defRPr/>
            </a:pPr>
            <a:r>
              <a:rPr lang="en-US" sz="3200" dirty="0" smtClean="0"/>
              <a:t>Much of the evolution of knowledge is necessarily hidden when the current state of knowledge is frozen in an object.</a:t>
            </a:r>
            <a:endParaRPr lang="en-US" sz="3200" dirty="0"/>
          </a:p>
        </p:txBody>
      </p:sp>
    </p:spTree>
    <p:extLst>
      <p:ext uri="{BB962C8B-B14F-4D97-AF65-F5344CB8AC3E}">
        <p14:creationId xmlns:p14="http://schemas.microsoft.com/office/powerpoint/2010/main" val="1609297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755650"/>
            <a:ext cx="8591550" cy="1054100"/>
          </a:xfrm>
        </p:spPr>
        <p:txBody>
          <a:bodyPr>
            <a:normAutofit/>
          </a:bodyPr>
          <a:lstStyle/>
          <a:p>
            <a:pPr>
              <a:defRPr/>
            </a:pPr>
            <a:r>
              <a:rPr lang="en-US" sz="4000" dirty="0" err="1" smtClean="0"/>
              <a:t>Damsa’s</a:t>
            </a:r>
            <a:r>
              <a:rPr lang="en-US" sz="4000" dirty="0" smtClean="0"/>
              <a:t> Model as a Knowledge Object</a:t>
            </a:r>
            <a:endParaRPr lang="en-US" sz="4000" dirty="0"/>
          </a:p>
        </p:txBody>
      </p:sp>
      <p:sp>
        <p:nvSpPr>
          <p:cNvPr id="3" name="Content Placeholder 2"/>
          <p:cNvSpPr>
            <a:spLocks noGrp="1"/>
          </p:cNvSpPr>
          <p:nvPr>
            <p:ph sz="quarter" idx="13"/>
          </p:nvPr>
        </p:nvSpPr>
        <p:spPr>
          <a:xfrm>
            <a:off x="477757" y="2213171"/>
            <a:ext cx="8390018" cy="3332332"/>
          </a:xfrm>
        </p:spPr>
        <p:txBody>
          <a:bodyPr>
            <a:noAutofit/>
          </a:bodyPr>
          <a:lstStyle/>
          <a:p>
            <a:pPr marL="514350" indent="-514350">
              <a:buFont typeface="Arial" charset="0"/>
              <a:buAutoNum type="arabicPeriod"/>
              <a:defRPr/>
            </a:pPr>
            <a:r>
              <a:rPr lang="en-US" sz="3200" dirty="0" smtClean="0"/>
              <a:t>State of the art theoretical framework</a:t>
            </a:r>
          </a:p>
          <a:p>
            <a:pPr marL="514350" indent="-514350">
              <a:buFont typeface="Arial" charset="0"/>
              <a:buAutoNum type="arabicPeriod"/>
              <a:defRPr/>
            </a:pPr>
            <a:r>
              <a:rPr lang="en-US" sz="3200" dirty="0" smtClean="0"/>
              <a:t>Visualizing the coherent theoretical model</a:t>
            </a:r>
          </a:p>
          <a:p>
            <a:pPr marL="514350" indent="-514350">
              <a:buFont typeface="Arial" charset="0"/>
              <a:buAutoNum type="arabicPeriod"/>
              <a:defRPr/>
            </a:pPr>
            <a:r>
              <a:rPr lang="en-US" sz="3200" dirty="0" smtClean="0"/>
              <a:t>The dissertation as a knowledge object</a:t>
            </a:r>
          </a:p>
          <a:p>
            <a:pPr marL="514350" indent="-514350">
              <a:buFont typeface="Arial" charset="0"/>
              <a:buAutoNum type="arabicPeriod"/>
              <a:defRPr/>
            </a:pPr>
            <a:r>
              <a:rPr lang="en-US" sz="3200" dirty="0" smtClean="0"/>
              <a:t>Contributions to my personal perspective</a:t>
            </a:r>
          </a:p>
          <a:p>
            <a:pPr marL="514350" indent="-514350">
              <a:buFont typeface="Arial" charset="0"/>
              <a:buAutoNum type="arabicPeriod"/>
              <a:defRPr/>
            </a:pPr>
            <a:r>
              <a:rPr lang="en-US" sz="3200" dirty="0" smtClean="0"/>
              <a:t>Integrating the model with VMT</a:t>
            </a:r>
          </a:p>
          <a:p>
            <a:pPr marL="514350" indent="-514350">
              <a:buFont typeface="Arial" charset="0"/>
              <a:buAutoNum type="arabicPeriod"/>
              <a:defRPr/>
            </a:pPr>
            <a:r>
              <a:rPr lang="en-US" sz="3200" dirty="0" smtClean="0"/>
              <a:t>Knowledge challenges now</a:t>
            </a:r>
          </a:p>
          <a:p>
            <a:pPr marL="0" indent="0">
              <a:buNone/>
              <a:defRPr/>
            </a:pPr>
            <a:endParaRPr lang="en-US" sz="32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64034"/>
            <a:ext cx="8591550" cy="829593"/>
          </a:xfrm>
        </p:spPr>
        <p:txBody>
          <a:bodyPr>
            <a:normAutofit/>
          </a:bodyPr>
          <a:lstStyle/>
          <a:p>
            <a:pPr marL="514350" indent="-514350">
              <a:defRPr/>
            </a:pPr>
            <a:r>
              <a:rPr lang="en-US" sz="4000" dirty="0" smtClean="0">
                <a:solidFill>
                  <a:srgbClr val="008000"/>
                </a:solidFill>
              </a:rPr>
              <a:t>D. Shared </a:t>
            </a:r>
            <a:r>
              <a:rPr lang="en-US" sz="4000" dirty="0">
                <a:solidFill>
                  <a:srgbClr val="008000"/>
                </a:solidFill>
              </a:rPr>
              <a:t>knowledge objects</a:t>
            </a:r>
            <a:endParaRPr lang="en-US" sz="4000" dirty="0"/>
          </a:p>
        </p:txBody>
      </p:sp>
      <p:sp>
        <p:nvSpPr>
          <p:cNvPr id="3" name="Content Placeholder 2"/>
          <p:cNvSpPr>
            <a:spLocks noGrp="1"/>
          </p:cNvSpPr>
          <p:nvPr>
            <p:ph sz="quarter" idx="13"/>
          </p:nvPr>
        </p:nvSpPr>
        <p:spPr>
          <a:xfrm>
            <a:off x="276224" y="1064126"/>
            <a:ext cx="8867776" cy="5268854"/>
          </a:xfrm>
        </p:spPr>
        <p:txBody>
          <a:bodyPr>
            <a:noAutofit/>
          </a:bodyPr>
          <a:lstStyle/>
          <a:p>
            <a:pPr marL="0" indent="0">
              <a:buNone/>
              <a:defRPr/>
            </a:pPr>
            <a:r>
              <a:rPr lang="en-US" dirty="0" smtClean="0"/>
              <a:t>The dissertation and 4 papers, shared with the research community</a:t>
            </a:r>
            <a:endParaRPr lang="en-US" dirty="0"/>
          </a:p>
          <a:p>
            <a:pPr marL="0" indent="0">
              <a:buNone/>
              <a:defRPr/>
            </a:pPr>
            <a:r>
              <a:rPr lang="en-US" dirty="0" smtClean="0"/>
              <a:t>What are the preconditions (agency) for the community to understand this knowledge?</a:t>
            </a:r>
          </a:p>
          <a:p>
            <a:pPr marL="457200" indent="-457200">
              <a:buFontTx/>
              <a:buChar char="•"/>
              <a:defRPr/>
            </a:pPr>
            <a:r>
              <a:rPr lang="en-US" dirty="0" smtClean="0"/>
              <a:t>Understanding of the cited (Nordic socio-cultural and socio-linguistic) leading-edge literature</a:t>
            </a:r>
          </a:p>
          <a:p>
            <a:pPr marL="457200" indent="-457200">
              <a:buFontTx/>
              <a:buChar char="•"/>
              <a:defRPr/>
            </a:pPr>
            <a:r>
              <a:rPr lang="en-US" dirty="0" smtClean="0"/>
              <a:t>Follow the dissertation argument and details of the papers</a:t>
            </a:r>
          </a:p>
          <a:p>
            <a:pPr marL="457200" indent="-457200">
              <a:buFontTx/>
              <a:buChar char="•"/>
              <a:defRPr/>
            </a:pPr>
            <a:r>
              <a:rPr lang="en-US" dirty="0" smtClean="0"/>
              <a:t>Able to use it in co-constructing one’s own knowledge objects</a:t>
            </a:r>
            <a:endParaRPr lang="en-US" dirty="0"/>
          </a:p>
        </p:txBody>
      </p:sp>
    </p:spTree>
    <p:extLst>
      <p:ext uri="{BB962C8B-B14F-4D97-AF65-F5344CB8AC3E}">
        <p14:creationId xmlns:p14="http://schemas.microsoft.com/office/powerpoint/2010/main" val="1609297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76224" y="570281"/>
            <a:ext cx="8867776" cy="5755658"/>
          </a:xfrm>
        </p:spPr>
        <p:txBody>
          <a:bodyPr>
            <a:noAutofit/>
          </a:bodyPr>
          <a:lstStyle/>
          <a:p>
            <a:pPr marL="0" lvl="0" indent="0">
              <a:buNone/>
              <a:defRPr/>
            </a:pPr>
            <a:r>
              <a:rPr lang="en-US" sz="2400" dirty="0"/>
              <a:t>A</a:t>
            </a:r>
            <a:r>
              <a:rPr lang="en-US" sz="2400" dirty="0" smtClean="0"/>
              <a:t> problem with the </a:t>
            </a:r>
            <a:r>
              <a:rPr lang="en-US" sz="2400" dirty="0"/>
              <a:t>dissertation form as based on four publications. While it is trendy to base a dissertation on publications and it adds a level of peer review, it also distorts the presentation of the dissertation as a coherent, evolving knowledge object. The four publications are somehow fixed, having been written at different times and no longer open to adaptation to growing ideas. </a:t>
            </a:r>
            <a:r>
              <a:rPr lang="en-US" sz="2400" dirty="0" smtClean="0"/>
              <a:t>The </a:t>
            </a:r>
            <a:r>
              <a:rPr lang="en-US" sz="2400" dirty="0"/>
              <a:t>papers were originally conceived as specific segments of the dissertation, </a:t>
            </a:r>
            <a:r>
              <a:rPr lang="en-US" sz="2400" dirty="0" smtClean="0"/>
              <a:t>but the publications </a:t>
            </a:r>
            <a:r>
              <a:rPr lang="en-US" sz="2400" dirty="0"/>
              <a:t>may have been pushed in different directions by peer reviews, while the dissertation project </a:t>
            </a:r>
            <a:r>
              <a:rPr lang="en-US" sz="2400" dirty="0" smtClean="0"/>
              <a:t>moved </a:t>
            </a:r>
            <a:r>
              <a:rPr lang="en-US" sz="2400" dirty="0"/>
              <a:t>in </a:t>
            </a:r>
            <a:r>
              <a:rPr lang="en-US" sz="2400" dirty="0" smtClean="0"/>
              <a:t>another </a:t>
            </a:r>
            <a:r>
              <a:rPr lang="en-US" sz="2400" dirty="0"/>
              <a:t>way. In addition, </a:t>
            </a:r>
            <a:r>
              <a:rPr lang="en-US" sz="2400" dirty="0" smtClean="0"/>
              <a:t>the </a:t>
            </a:r>
            <a:r>
              <a:rPr lang="en-US" sz="2400" dirty="0"/>
              <a:t>four presentations are necessarily highly redundant with material in each other and in the non-published parts of the dissertation. Textual knowledge objects have specific forms and it is not necessarily true that the form of a good journal article is also the form of a good dissertation section</a:t>
            </a:r>
            <a:r>
              <a:rPr lang="en-US" sz="2400" dirty="0" smtClean="0"/>
              <a:t>.</a:t>
            </a:r>
            <a:endParaRPr lang="en-US" sz="2400" dirty="0"/>
          </a:p>
        </p:txBody>
      </p:sp>
    </p:spTree>
    <p:extLst>
      <p:ext uri="{BB962C8B-B14F-4D97-AF65-F5344CB8AC3E}">
        <p14:creationId xmlns:p14="http://schemas.microsoft.com/office/powerpoint/2010/main" val="2693472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14" y="64034"/>
            <a:ext cx="8779761" cy="697966"/>
          </a:xfrm>
        </p:spPr>
        <p:txBody>
          <a:bodyPr>
            <a:normAutofit fontScale="90000"/>
          </a:bodyPr>
          <a:lstStyle/>
          <a:p>
            <a:pPr marL="514350" indent="-514350">
              <a:defRPr/>
            </a:pPr>
            <a:r>
              <a:rPr lang="en-US" sz="4000" dirty="0" smtClean="0"/>
              <a:t>4. </a:t>
            </a:r>
            <a:r>
              <a:rPr lang="en-US" sz="4000" dirty="0"/>
              <a:t>Contributions to my personal </a:t>
            </a:r>
            <a:r>
              <a:rPr lang="en-US" sz="4000" dirty="0" smtClean="0"/>
              <a:t>perspective</a:t>
            </a:r>
            <a:endParaRPr lang="en-US" sz="4000" dirty="0"/>
          </a:p>
        </p:txBody>
      </p:sp>
      <p:sp>
        <p:nvSpPr>
          <p:cNvPr id="3" name="Content Placeholder 2"/>
          <p:cNvSpPr>
            <a:spLocks noGrp="1"/>
          </p:cNvSpPr>
          <p:nvPr>
            <p:ph sz="quarter" idx="13"/>
          </p:nvPr>
        </p:nvSpPr>
        <p:spPr>
          <a:xfrm>
            <a:off x="276224" y="907143"/>
            <a:ext cx="8713751" cy="5719794"/>
          </a:xfrm>
        </p:spPr>
        <p:txBody>
          <a:bodyPr>
            <a:noAutofit/>
          </a:bodyPr>
          <a:lstStyle/>
          <a:p>
            <a:pPr marL="514350" indent="-514350">
              <a:buAutoNum type="alphaUcPeriod"/>
              <a:defRPr/>
            </a:pPr>
            <a:r>
              <a:rPr lang="en-US" dirty="0" smtClean="0">
                <a:solidFill>
                  <a:srgbClr val="008000"/>
                </a:solidFill>
              </a:rPr>
              <a:t>Productive interaction</a:t>
            </a:r>
            <a:r>
              <a:rPr lang="en-US" dirty="0" smtClean="0"/>
              <a:t>: discourse that contributes to co-constructing knowledge object</a:t>
            </a:r>
          </a:p>
          <a:p>
            <a:pPr marL="514350" indent="-514350">
              <a:buFont typeface="Arial" charset="0"/>
              <a:buAutoNum type="alphaUcPeriod"/>
              <a:defRPr/>
            </a:pPr>
            <a:r>
              <a:rPr lang="en-US" dirty="0" smtClean="0">
                <a:solidFill>
                  <a:srgbClr val="008000"/>
                </a:solidFill>
              </a:rPr>
              <a:t>Shared epistemic agency</a:t>
            </a:r>
            <a:r>
              <a:rPr lang="en-US" dirty="0" smtClean="0"/>
              <a:t>: the capacity of a small group to engage in </a:t>
            </a:r>
            <a:r>
              <a:rPr lang="en-US" dirty="0"/>
              <a:t>co-constructing knowledge </a:t>
            </a:r>
            <a:r>
              <a:rPr lang="en-US" dirty="0" smtClean="0"/>
              <a:t>objects</a:t>
            </a:r>
            <a:endParaRPr lang="en-US" dirty="0"/>
          </a:p>
          <a:p>
            <a:pPr marL="514350" indent="-514350">
              <a:buAutoNum type="alphaUcPeriod"/>
              <a:defRPr/>
            </a:pPr>
            <a:r>
              <a:rPr lang="en-US" dirty="0" smtClean="0">
                <a:solidFill>
                  <a:srgbClr val="008000"/>
                </a:solidFill>
              </a:rPr>
              <a:t>Interaction trajectory</a:t>
            </a:r>
            <a:r>
              <a:rPr lang="en-US" dirty="0" smtClean="0"/>
              <a:t>: Developing agency, defining task, constituting group, understanding task, bringing in resources, problem solving, recognizing end, summarizing</a:t>
            </a:r>
          </a:p>
          <a:p>
            <a:pPr marL="514350" indent="-514350">
              <a:buAutoNum type="alphaUcPeriod"/>
              <a:defRPr/>
            </a:pPr>
            <a:r>
              <a:rPr lang="en-US" dirty="0" smtClean="0">
                <a:solidFill>
                  <a:srgbClr val="008000"/>
                </a:solidFill>
              </a:rPr>
              <a:t>Shared knowledge objects</a:t>
            </a:r>
            <a:r>
              <a:rPr lang="en-US" dirty="0" smtClean="0"/>
              <a:t>: starting task situation, resources, mediators (tools, media, mentors, language), evolving knowledge product</a:t>
            </a:r>
            <a:endParaRPr lang="en-US" dirty="0"/>
          </a:p>
        </p:txBody>
      </p:sp>
    </p:spTree>
    <p:extLst>
      <p:ext uri="{BB962C8B-B14F-4D97-AF65-F5344CB8AC3E}">
        <p14:creationId xmlns:p14="http://schemas.microsoft.com/office/powerpoint/2010/main" val="12412198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64034"/>
            <a:ext cx="8591550" cy="1054100"/>
          </a:xfrm>
        </p:spPr>
        <p:txBody>
          <a:bodyPr>
            <a:normAutofit/>
          </a:bodyPr>
          <a:lstStyle/>
          <a:p>
            <a:pPr marL="514350" indent="-514350">
              <a:defRPr/>
            </a:pPr>
            <a:r>
              <a:rPr lang="en-US" sz="4000" dirty="0" smtClean="0"/>
              <a:t>5. </a:t>
            </a:r>
            <a:r>
              <a:rPr lang="en-US" sz="4000" dirty="0"/>
              <a:t>Integrating the model with </a:t>
            </a:r>
            <a:r>
              <a:rPr lang="en-US" sz="4000" dirty="0" smtClean="0"/>
              <a:t>VMT</a:t>
            </a:r>
            <a:endParaRPr lang="en-US" sz="4000" dirty="0"/>
          </a:p>
        </p:txBody>
      </p:sp>
      <p:sp>
        <p:nvSpPr>
          <p:cNvPr id="3" name="Content Placeholder 2"/>
          <p:cNvSpPr>
            <a:spLocks noGrp="1"/>
          </p:cNvSpPr>
          <p:nvPr>
            <p:ph sz="quarter" idx="13"/>
          </p:nvPr>
        </p:nvSpPr>
        <p:spPr>
          <a:xfrm>
            <a:off x="276224" y="1358083"/>
            <a:ext cx="8713751" cy="5268854"/>
          </a:xfrm>
        </p:spPr>
        <p:txBody>
          <a:bodyPr>
            <a:noAutofit/>
          </a:bodyPr>
          <a:lstStyle/>
          <a:p>
            <a:pPr marL="514350" indent="-514350">
              <a:buAutoNum type="alphaUcPeriod"/>
              <a:defRPr/>
            </a:pPr>
            <a:r>
              <a:rPr lang="en-US" sz="3200" dirty="0">
                <a:solidFill>
                  <a:srgbClr val="008000"/>
                </a:solidFill>
              </a:rPr>
              <a:t>Productive interaction</a:t>
            </a:r>
            <a:r>
              <a:rPr lang="en-US" sz="3200" dirty="0"/>
              <a:t>: </a:t>
            </a:r>
            <a:r>
              <a:rPr lang="en-US" sz="3200" dirty="0" smtClean="0"/>
              <a:t>focus on interaction excerpts that co-construct knowledge objects</a:t>
            </a:r>
          </a:p>
          <a:p>
            <a:pPr marL="514350" indent="-514350">
              <a:buAutoNum type="alphaUcPeriod"/>
              <a:defRPr/>
            </a:pPr>
            <a:r>
              <a:rPr lang="en-US" sz="3200" dirty="0" smtClean="0">
                <a:solidFill>
                  <a:srgbClr val="008000"/>
                </a:solidFill>
              </a:rPr>
              <a:t>Shared </a:t>
            </a:r>
            <a:r>
              <a:rPr lang="en-US" sz="3200" dirty="0">
                <a:solidFill>
                  <a:srgbClr val="008000"/>
                </a:solidFill>
              </a:rPr>
              <a:t>epistemic agency</a:t>
            </a:r>
            <a:r>
              <a:rPr lang="en-US" sz="3200" dirty="0"/>
              <a:t>: </a:t>
            </a:r>
            <a:r>
              <a:rPr lang="en-US" sz="3200" dirty="0" smtClean="0"/>
              <a:t>focus on supporting group’s collaboration capacity</a:t>
            </a:r>
          </a:p>
          <a:p>
            <a:pPr marL="514350" indent="-514350">
              <a:buFont typeface="Arial" charset="0"/>
              <a:buAutoNum type="alphaUcPeriod"/>
              <a:defRPr/>
            </a:pPr>
            <a:r>
              <a:rPr lang="en-US" sz="3200" dirty="0" smtClean="0">
                <a:solidFill>
                  <a:srgbClr val="008000"/>
                </a:solidFill>
              </a:rPr>
              <a:t>Interaction </a:t>
            </a:r>
            <a:r>
              <a:rPr lang="en-US" sz="3200" dirty="0">
                <a:solidFill>
                  <a:srgbClr val="008000"/>
                </a:solidFill>
              </a:rPr>
              <a:t>trajectory</a:t>
            </a:r>
            <a:r>
              <a:rPr lang="en-US" sz="3200" dirty="0"/>
              <a:t>: </a:t>
            </a:r>
            <a:r>
              <a:rPr lang="en-US" sz="3200" dirty="0" smtClean="0"/>
              <a:t>focus on changes over time in capacity and construction … and how the group enacts those changes</a:t>
            </a:r>
          </a:p>
          <a:p>
            <a:pPr marL="514350" indent="-514350">
              <a:buAutoNum type="alphaUcPeriod"/>
              <a:defRPr/>
            </a:pPr>
            <a:r>
              <a:rPr lang="en-US" sz="3200" dirty="0" smtClean="0">
                <a:solidFill>
                  <a:srgbClr val="008000"/>
                </a:solidFill>
              </a:rPr>
              <a:t>Shared </a:t>
            </a:r>
            <a:r>
              <a:rPr lang="en-US" sz="3200" dirty="0">
                <a:solidFill>
                  <a:srgbClr val="008000"/>
                </a:solidFill>
              </a:rPr>
              <a:t>knowledge objects</a:t>
            </a:r>
            <a:r>
              <a:rPr lang="en-US" sz="3200" dirty="0" smtClean="0"/>
              <a:t>: focus on many roles of knowledge objects in the process</a:t>
            </a:r>
            <a:endParaRPr lang="en-US" sz="3200" dirty="0"/>
          </a:p>
        </p:txBody>
      </p:sp>
    </p:spTree>
    <p:extLst>
      <p:ext uri="{BB962C8B-B14F-4D97-AF65-F5344CB8AC3E}">
        <p14:creationId xmlns:p14="http://schemas.microsoft.com/office/powerpoint/2010/main" val="2744382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99199"/>
            <a:ext cx="5838393" cy="712011"/>
          </a:xfrm>
        </p:spPr>
        <p:txBody>
          <a:bodyPr>
            <a:normAutofit/>
          </a:bodyPr>
          <a:lstStyle/>
          <a:p>
            <a:pPr marL="514350" indent="-514350">
              <a:defRPr/>
            </a:pPr>
            <a:r>
              <a:rPr lang="en-US" sz="4000" dirty="0" smtClean="0">
                <a:solidFill>
                  <a:srgbClr val="008000"/>
                </a:solidFill>
              </a:rPr>
              <a:t>A. Productive </a:t>
            </a:r>
            <a:r>
              <a:rPr lang="en-US" sz="4000" dirty="0">
                <a:solidFill>
                  <a:srgbClr val="008000"/>
                </a:solidFill>
              </a:rPr>
              <a:t>interaction</a:t>
            </a:r>
            <a:endParaRPr lang="en-US" sz="4000" dirty="0"/>
          </a:p>
        </p:txBody>
      </p:sp>
      <p:pic>
        <p:nvPicPr>
          <p:cNvPr id="4" name="Content Placeholder 3" descr="girls.jpg"/>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1958" t="6404" r="2635" b="2739"/>
          <a:stretch/>
        </p:blipFill>
        <p:spPr>
          <a:xfrm>
            <a:off x="6314518" y="129050"/>
            <a:ext cx="2645749" cy="1672682"/>
          </a:xfrm>
        </p:spPr>
      </p:pic>
      <p:pic>
        <p:nvPicPr>
          <p:cNvPr id="3" name="Picture 2" descr="interact.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35907"/>
            <a:ext cx="9144000" cy="5022093"/>
          </a:xfrm>
          <a:prstGeom prst="rect">
            <a:avLst/>
          </a:prstGeom>
        </p:spPr>
      </p:pic>
    </p:spTree>
    <p:extLst>
      <p:ext uri="{BB962C8B-B14F-4D97-AF65-F5344CB8AC3E}">
        <p14:creationId xmlns:p14="http://schemas.microsoft.com/office/powerpoint/2010/main" val="28724003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64034"/>
            <a:ext cx="8591550" cy="746347"/>
          </a:xfrm>
        </p:spPr>
        <p:txBody>
          <a:bodyPr>
            <a:normAutofit/>
          </a:bodyPr>
          <a:lstStyle/>
          <a:p>
            <a:pPr marL="514350" indent="-514350">
              <a:defRPr/>
            </a:pPr>
            <a:r>
              <a:rPr lang="en-US" sz="4000" dirty="0" smtClean="0">
                <a:solidFill>
                  <a:srgbClr val="008000"/>
                </a:solidFill>
              </a:rPr>
              <a:t>B. </a:t>
            </a:r>
            <a:r>
              <a:rPr lang="en-US" sz="4000" dirty="0">
                <a:solidFill>
                  <a:srgbClr val="008000"/>
                </a:solidFill>
              </a:rPr>
              <a:t>Shared epistemic agency</a:t>
            </a:r>
            <a:endParaRPr lang="en-US" sz="4000" dirty="0"/>
          </a:p>
        </p:txBody>
      </p:sp>
      <p:pic>
        <p:nvPicPr>
          <p:cNvPr id="9" name="Content Placeholder 2" descr="1c.tiff"/>
          <p:cNvPicPr>
            <a:picLocks noChangeAspect="1"/>
          </p:cNvPicPr>
          <p:nvPr/>
        </p:nvPicPr>
        <p:blipFill rotWithShape="1">
          <a:blip r:embed="rId2">
            <a:extLst>
              <a:ext uri="{28A0092B-C50C-407E-A947-70E740481C1C}">
                <a14:useLocalDpi xmlns:a14="http://schemas.microsoft.com/office/drawing/2010/main" val="0"/>
              </a:ext>
            </a:extLst>
          </a:blip>
          <a:srcRect l="43116" t="39551" r="16265" b="10123"/>
          <a:stretch/>
        </p:blipFill>
        <p:spPr>
          <a:xfrm>
            <a:off x="133843" y="1118134"/>
            <a:ext cx="4001364" cy="3647390"/>
          </a:xfrm>
          <a:prstGeom prst="rect">
            <a:avLst/>
          </a:prstGeom>
        </p:spPr>
      </p:pic>
      <p:pic>
        <p:nvPicPr>
          <p:cNvPr id="12" name="Content Placeholder 2" descr="13a.tiff"/>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l="56652" r="1037"/>
          <a:stretch/>
        </p:blipFill>
        <p:spPr>
          <a:xfrm>
            <a:off x="4235300" y="1238175"/>
            <a:ext cx="4632475" cy="5385080"/>
          </a:xfrm>
          <a:prstGeom prst="rect">
            <a:avLst/>
          </a:prstGeom>
        </p:spPr>
      </p:pic>
      <p:sp>
        <p:nvSpPr>
          <p:cNvPr id="13" name="Title 1"/>
          <p:cNvSpPr txBox="1">
            <a:spLocks/>
          </p:cNvSpPr>
          <p:nvPr/>
        </p:nvSpPr>
        <p:spPr bwMode="auto">
          <a:xfrm>
            <a:off x="0" y="4992772"/>
            <a:ext cx="4235300" cy="746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rtlCol="0" anchor="b" anchorCtr="0" compatLnSpc="1">
            <a:prstTxWarp prst="textNoShape">
              <a:avLst/>
            </a:prstTxWarp>
            <a:normAutofit/>
          </a:bodyPr>
          <a:lstStyle>
            <a:lvl1pPr algn="ctr" rtl="0" eaLnBrk="0" fontAlgn="base" hangingPunct="0">
              <a:spcBef>
                <a:spcPts val="400"/>
              </a:spcBef>
              <a:spcAft>
                <a:spcPct val="0"/>
              </a:spcAft>
              <a:defRPr sz="3600" b="1" kern="1200">
                <a:solidFill>
                  <a:srgbClr val="660066"/>
                </a:solidFill>
                <a:latin typeface="+mj-lt"/>
                <a:ea typeface="ＭＳ Ｐゴシック" charset="0"/>
                <a:cs typeface="Tunga" pitchFamily="2"/>
              </a:defRPr>
            </a:lvl1pPr>
            <a:lvl2pPr algn="ctr" rtl="0" eaLnBrk="0" fontAlgn="base" hangingPunct="0">
              <a:spcBef>
                <a:spcPts val="400"/>
              </a:spcBef>
              <a:spcAft>
                <a:spcPct val="0"/>
              </a:spcAft>
              <a:defRPr sz="3600" b="1">
                <a:solidFill>
                  <a:srgbClr val="660066"/>
                </a:solidFill>
                <a:latin typeface="Candara" charset="0"/>
                <a:ea typeface="ＭＳ Ｐゴシック" charset="0"/>
              </a:defRPr>
            </a:lvl2pPr>
            <a:lvl3pPr algn="ctr" rtl="0" eaLnBrk="0" fontAlgn="base" hangingPunct="0">
              <a:spcBef>
                <a:spcPts val="400"/>
              </a:spcBef>
              <a:spcAft>
                <a:spcPct val="0"/>
              </a:spcAft>
              <a:defRPr sz="3600" b="1">
                <a:solidFill>
                  <a:srgbClr val="660066"/>
                </a:solidFill>
                <a:latin typeface="Candara" charset="0"/>
                <a:ea typeface="ＭＳ Ｐゴシック" charset="0"/>
              </a:defRPr>
            </a:lvl3pPr>
            <a:lvl4pPr algn="ctr" rtl="0" eaLnBrk="0" fontAlgn="base" hangingPunct="0">
              <a:spcBef>
                <a:spcPts val="400"/>
              </a:spcBef>
              <a:spcAft>
                <a:spcPct val="0"/>
              </a:spcAft>
              <a:defRPr sz="3600" b="1">
                <a:solidFill>
                  <a:srgbClr val="660066"/>
                </a:solidFill>
                <a:latin typeface="Candara" charset="0"/>
                <a:ea typeface="ＭＳ Ｐゴシック" charset="0"/>
              </a:defRPr>
            </a:lvl4pPr>
            <a:lvl5pPr algn="ctr" rtl="0" eaLnBrk="0" fontAlgn="base" hangingPunct="0">
              <a:spcBef>
                <a:spcPts val="400"/>
              </a:spcBef>
              <a:spcAft>
                <a:spcPct val="0"/>
              </a:spcAft>
              <a:defRPr sz="3600" b="1">
                <a:solidFill>
                  <a:srgbClr val="660066"/>
                </a:solidFill>
                <a:latin typeface="Candara" charset="0"/>
                <a:ea typeface="ＭＳ Ｐゴシック" charset="0"/>
              </a:defRPr>
            </a:lvl5pPr>
            <a:lvl6pPr marL="457200" algn="l" rtl="0" fontAlgn="base">
              <a:spcBef>
                <a:spcPts val="400"/>
              </a:spcBef>
              <a:spcAft>
                <a:spcPct val="0"/>
              </a:spcAft>
              <a:defRPr sz="3600">
                <a:solidFill>
                  <a:schemeClr val="tx2"/>
                </a:solidFill>
                <a:latin typeface="Candara" charset="0"/>
                <a:ea typeface="ＭＳ Ｐゴシック" charset="0"/>
              </a:defRPr>
            </a:lvl6pPr>
            <a:lvl7pPr marL="914400" algn="l" rtl="0" fontAlgn="base">
              <a:spcBef>
                <a:spcPts val="400"/>
              </a:spcBef>
              <a:spcAft>
                <a:spcPct val="0"/>
              </a:spcAft>
              <a:defRPr sz="3600">
                <a:solidFill>
                  <a:schemeClr val="tx2"/>
                </a:solidFill>
                <a:latin typeface="Candara" charset="0"/>
                <a:ea typeface="ＭＳ Ｐゴシック" charset="0"/>
              </a:defRPr>
            </a:lvl7pPr>
            <a:lvl8pPr marL="1371600" algn="l" rtl="0" fontAlgn="base">
              <a:spcBef>
                <a:spcPts val="400"/>
              </a:spcBef>
              <a:spcAft>
                <a:spcPct val="0"/>
              </a:spcAft>
              <a:defRPr sz="3600">
                <a:solidFill>
                  <a:schemeClr val="tx2"/>
                </a:solidFill>
                <a:latin typeface="Candara" charset="0"/>
                <a:ea typeface="ＭＳ Ｐゴシック" charset="0"/>
              </a:defRPr>
            </a:lvl8pPr>
            <a:lvl9pPr marL="1828800" algn="l" rtl="0" fontAlgn="base">
              <a:spcBef>
                <a:spcPts val="400"/>
              </a:spcBef>
              <a:spcAft>
                <a:spcPct val="0"/>
              </a:spcAft>
              <a:defRPr sz="3600">
                <a:solidFill>
                  <a:schemeClr val="tx2"/>
                </a:solidFill>
                <a:latin typeface="Candara" charset="0"/>
                <a:ea typeface="ＭＳ Ｐゴシック" charset="0"/>
              </a:defRPr>
            </a:lvl9pPr>
          </a:lstStyle>
          <a:p>
            <a:pPr marL="514350" indent="-514350">
              <a:defRPr/>
            </a:pPr>
            <a:r>
              <a:rPr lang="en-US" sz="4000" dirty="0" smtClean="0">
                <a:solidFill>
                  <a:srgbClr val="008000"/>
                </a:solidFill>
              </a:rPr>
              <a:t>before and after</a:t>
            </a:r>
            <a:endParaRPr lang="en-US" sz="4000" dirty="0"/>
          </a:p>
        </p:txBody>
      </p:sp>
    </p:spTree>
    <p:extLst>
      <p:ext uri="{BB962C8B-B14F-4D97-AF65-F5344CB8AC3E}">
        <p14:creationId xmlns:p14="http://schemas.microsoft.com/office/powerpoint/2010/main" val="23452078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64034"/>
            <a:ext cx="8591550" cy="723769"/>
          </a:xfrm>
        </p:spPr>
        <p:txBody>
          <a:bodyPr>
            <a:normAutofit/>
          </a:bodyPr>
          <a:lstStyle/>
          <a:p>
            <a:pPr marL="514350" indent="-514350">
              <a:defRPr/>
            </a:pPr>
            <a:r>
              <a:rPr lang="en-US" sz="4000" dirty="0" smtClean="0">
                <a:solidFill>
                  <a:srgbClr val="008000"/>
                </a:solidFill>
              </a:rPr>
              <a:t>C. </a:t>
            </a:r>
            <a:r>
              <a:rPr lang="en-US" sz="4000" dirty="0">
                <a:solidFill>
                  <a:srgbClr val="008000"/>
                </a:solidFill>
              </a:rPr>
              <a:t>Interaction trajectory</a:t>
            </a:r>
            <a:endParaRPr lang="en-US" sz="4000" dirty="0"/>
          </a:p>
        </p:txBody>
      </p:sp>
      <p:pic>
        <p:nvPicPr>
          <p:cNvPr id="4" name="Content Placeholder 2" descr="5d.tiff"/>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34616" t="631" r="2365" b="78091"/>
          <a:stretch/>
        </p:blipFill>
        <p:spPr>
          <a:xfrm>
            <a:off x="3515906" y="5613800"/>
            <a:ext cx="5491397" cy="1135436"/>
          </a:xfrm>
        </p:spPr>
      </p:pic>
      <p:pic>
        <p:nvPicPr>
          <p:cNvPr id="10" name="Content Placeholder 2" descr="5b.tiff"/>
          <p:cNvPicPr>
            <a:picLocks noChangeAspect="1"/>
          </p:cNvPicPr>
          <p:nvPr/>
        </p:nvPicPr>
        <p:blipFill rotWithShape="1">
          <a:blip r:embed="rId3">
            <a:extLst>
              <a:ext uri="{28A0092B-C50C-407E-A947-70E740481C1C}">
                <a14:useLocalDpi xmlns:a14="http://schemas.microsoft.com/office/drawing/2010/main" val="0"/>
              </a:ext>
            </a:extLst>
          </a:blip>
          <a:srcRect l="34430" r="584" b="52102"/>
          <a:stretch/>
        </p:blipFill>
        <p:spPr>
          <a:xfrm>
            <a:off x="276225" y="1027503"/>
            <a:ext cx="5585469" cy="2617555"/>
          </a:xfrm>
          <a:prstGeom prst="rect">
            <a:avLst/>
          </a:prstGeom>
        </p:spPr>
      </p:pic>
      <p:pic>
        <p:nvPicPr>
          <p:cNvPr id="11" name="Content Placeholder 2" descr="5c.tiff"/>
          <p:cNvPicPr>
            <a:picLocks noChangeAspect="1"/>
          </p:cNvPicPr>
          <p:nvPr/>
        </p:nvPicPr>
        <p:blipFill rotWithShape="1">
          <a:blip r:embed="rId4">
            <a:extLst>
              <a:ext uri="{28A0092B-C50C-407E-A947-70E740481C1C}">
                <a14:useLocalDpi xmlns:a14="http://schemas.microsoft.com/office/drawing/2010/main" val="0"/>
              </a:ext>
            </a:extLst>
          </a:blip>
          <a:srcRect l="34292" t="5805" r="14539" b="63113"/>
          <a:stretch/>
        </p:blipFill>
        <p:spPr>
          <a:xfrm>
            <a:off x="1916697" y="3915499"/>
            <a:ext cx="4397822" cy="1481538"/>
          </a:xfrm>
          <a:prstGeom prst="rect">
            <a:avLst/>
          </a:prstGeom>
        </p:spPr>
      </p:pic>
    </p:spTree>
    <p:extLst>
      <p:ext uri="{BB962C8B-B14F-4D97-AF65-F5344CB8AC3E}">
        <p14:creationId xmlns:p14="http://schemas.microsoft.com/office/powerpoint/2010/main" val="23452078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64034"/>
            <a:ext cx="8591550" cy="723769"/>
          </a:xfrm>
        </p:spPr>
        <p:txBody>
          <a:bodyPr>
            <a:normAutofit/>
          </a:bodyPr>
          <a:lstStyle/>
          <a:p>
            <a:pPr marL="514350" indent="-514350">
              <a:defRPr/>
            </a:pPr>
            <a:r>
              <a:rPr lang="en-US" sz="4000" dirty="0" smtClean="0">
                <a:solidFill>
                  <a:srgbClr val="008000"/>
                </a:solidFill>
              </a:rPr>
              <a:t>D. </a:t>
            </a:r>
            <a:r>
              <a:rPr lang="en-US" sz="4000" dirty="0">
                <a:solidFill>
                  <a:srgbClr val="008000"/>
                </a:solidFill>
              </a:rPr>
              <a:t>Shared knowledge objects</a:t>
            </a:r>
            <a:endParaRPr lang="en-US" sz="4000" dirty="0"/>
          </a:p>
        </p:txBody>
      </p:sp>
      <p:pic>
        <p:nvPicPr>
          <p:cNvPr id="3" name="Picture 2" descr="interact.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4561"/>
            <a:ext cx="9144000" cy="5653439"/>
          </a:xfrm>
          <a:prstGeom prst="rect">
            <a:avLst/>
          </a:prstGeom>
        </p:spPr>
      </p:pic>
      <p:sp>
        <p:nvSpPr>
          <p:cNvPr id="10" name="7-Point Star 9"/>
          <p:cNvSpPr/>
          <p:nvPr/>
        </p:nvSpPr>
        <p:spPr>
          <a:xfrm>
            <a:off x="4339409" y="2965751"/>
            <a:ext cx="1275251" cy="696685"/>
          </a:xfrm>
          <a:prstGeom prst="star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KO</a:t>
            </a:r>
            <a:endParaRPr lang="en-US" sz="2000" b="1" dirty="0"/>
          </a:p>
        </p:txBody>
      </p:sp>
      <p:sp>
        <p:nvSpPr>
          <p:cNvPr id="11" name="7-Point Star 10"/>
          <p:cNvSpPr/>
          <p:nvPr/>
        </p:nvSpPr>
        <p:spPr>
          <a:xfrm>
            <a:off x="7313941" y="3397401"/>
            <a:ext cx="1275251" cy="696685"/>
          </a:xfrm>
          <a:prstGeom prst="star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KO</a:t>
            </a:r>
            <a:endParaRPr lang="en-US" sz="2000" b="1" dirty="0"/>
          </a:p>
        </p:txBody>
      </p:sp>
      <p:sp>
        <p:nvSpPr>
          <p:cNvPr id="12" name="7-Point Star 11"/>
          <p:cNvSpPr/>
          <p:nvPr/>
        </p:nvSpPr>
        <p:spPr>
          <a:xfrm>
            <a:off x="667060" y="5407604"/>
            <a:ext cx="1275251" cy="696685"/>
          </a:xfrm>
          <a:prstGeom prst="star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KO</a:t>
            </a:r>
            <a:endParaRPr lang="en-US" sz="2000" b="1" dirty="0"/>
          </a:p>
        </p:txBody>
      </p:sp>
    </p:spTree>
    <p:extLst>
      <p:ext uri="{BB962C8B-B14F-4D97-AF65-F5344CB8AC3E}">
        <p14:creationId xmlns:p14="http://schemas.microsoft.com/office/powerpoint/2010/main" val="23452078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64034"/>
            <a:ext cx="8591550" cy="723769"/>
          </a:xfrm>
        </p:spPr>
        <p:txBody>
          <a:bodyPr>
            <a:normAutofit/>
          </a:bodyPr>
          <a:lstStyle/>
          <a:p>
            <a:pPr marL="514350" indent="-514350">
              <a:defRPr/>
            </a:pPr>
            <a:r>
              <a:rPr lang="en-US" sz="4000" dirty="0" smtClean="0">
                <a:solidFill>
                  <a:srgbClr val="008000"/>
                </a:solidFill>
              </a:rPr>
              <a:t>D. </a:t>
            </a:r>
            <a:r>
              <a:rPr lang="en-US" sz="4000" dirty="0">
                <a:solidFill>
                  <a:srgbClr val="008000"/>
                </a:solidFill>
              </a:rPr>
              <a:t>Shared knowledge objects</a:t>
            </a:r>
            <a:endParaRPr lang="en-US" sz="4000" dirty="0"/>
          </a:p>
        </p:txBody>
      </p:sp>
      <p:pic>
        <p:nvPicPr>
          <p:cNvPr id="4" name="Picture 3" descr="thesi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26" y="1118134"/>
            <a:ext cx="2348468" cy="2833738"/>
          </a:xfrm>
          <a:prstGeom prst="rect">
            <a:avLst/>
          </a:prstGeom>
        </p:spPr>
      </p:pic>
      <p:pic>
        <p:nvPicPr>
          <p:cNvPr id="5" name="Picture 4" descr="euclid cov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5280" y="1118134"/>
            <a:ext cx="2038743" cy="2648546"/>
          </a:xfrm>
          <a:prstGeom prst="rect">
            <a:avLst/>
          </a:prstGeom>
        </p:spPr>
      </p:pic>
      <p:pic>
        <p:nvPicPr>
          <p:cNvPr id="6" name="Picture 5" descr="SVMT cov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4047" y="4024732"/>
            <a:ext cx="1442877" cy="2351180"/>
          </a:xfrm>
          <a:prstGeom prst="rect">
            <a:avLst/>
          </a:prstGeom>
        </p:spPr>
      </p:pic>
      <p:pic>
        <p:nvPicPr>
          <p:cNvPr id="7" name="Picture 6" descr="topics cov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8574" y="3896021"/>
            <a:ext cx="2050283" cy="2672220"/>
          </a:xfrm>
          <a:prstGeom prst="rect">
            <a:avLst/>
          </a:prstGeom>
        </p:spPr>
      </p:pic>
      <p:pic>
        <p:nvPicPr>
          <p:cNvPr id="8" name="Picture 7" descr="ijCSCL front cove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8029" y="4248926"/>
            <a:ext cx="1647934" cy="2319315"/>
          </a:xfrm>
          <a:prstGeom prst="rect">
            <a:avLst/>
          </a:prstGeom>
        </p:spPr>
      </p:pic>
      <p:pic>
        <p:nvPicPr>
          <p:cNvPr id="9" name="Picture 8" descr="GC cover.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55835" y="1118134"/>
            <a:ext cx="1918007" cy="2448656"/>
          </a:xfrm>
          <a:prstGeom prst="rect">
            <a:avLst/>
          </a:prstGeom>
        </p:spPr>
      </p:pic>
    </p:spTree>
    <p:extLst>
      <p:ext uri="{BB962C8B-B14F-4D97-AF65-F5344CB8AC3E}">
        <p14:creationId xmlns:p14="http://schemas.microsoft.com/office/powerpoint/2010/main" val="12583889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8000"/>
                </a:solidFill>
              </a:rPr>
              <a:t>E. Methodology &amp; Pedagogy</a:t>
            </a:r>
            <a:endParaRPr lang="en-US" dirty="0"/>
          </a:p>
        </p:txBody>
      </p:sp>
      <p:sp>
        <p:nvSpPr>
          <p:cNvPr id="3" name="Content Placeholder 2"/>
          <p:cNvSpPr>
            <a:spLocks noGrp="1"/>
          </p:cNvSpPr>
          <p:nvPr>
            <p:ph sz="quarter" idx="13"/>
          </p:nvPr>
        </p:nvSpPr>
        <p:spPr>
          <a:xfrm>
            <a:off x="272415" y="1333217"/>
            <a:ext cx="8595360" cy="5385080"/>
          </a:xfrm>
        </p:spPr>
        <p:txBody>
          <a:bodyPr>
            <a:normAutofit lnSpcReduction="10000"/>
          </a:bodyPr>
          <a:lstStyle/>
          <a:p>
            <a:r>
              <a:rPr lang="en-US" dirty="0" smtClean="0">
                <a:solidFill>
                  <a:srgbClr val="008000"/>
                </a:solidFill>
              </a:rPr>
              <a:t>Design-based research </a:t>
            </a:r>
            <a:r>
              <a:rPr lang="en-US" dirty="0" smtClean="0"/>
              <a:t>– because inquiry is iterative and you do not even know the question at first</a:t>
            </a:r>
          </a:p>
          <a:p>
            <a:r>
              <a:rPr lang="en-US" dirty="0" smtClean="0">
                <a:solidFill>
                  <a:srgbClr val="008000"/>
                </a:solidFill>
              </a:rPr>
              <a:t>Cases &amp; excerpts </a:t>
            </a:r>
            <a:r>
              <a:rPr lang="en-US" dirty="0" smtClean="0"/>
              <a:t>– because each case is unique and you need to understand it in some detail</a:t>
            </a:r>
          </a:p>
          <a:p>
            <a:r>
              <a:rPr lang="en-US" dirty="0" smtClean="0">
                <a:solidFill>
                  <a:srgbClr val="008000"/>
                </a:solidFill>
              </a:rPr>
              <a:t>Interaction analysis </a:t>
            </a:r>
            <a:r>
              <a:rPr lang="en-US" dirty="0" smtClean="0"/>
              <a:t>– because discourse is essentially sequential and coding/stats throws out the important</a:t>
            </a:r>
          </a:p>
          <a:p>
            <a:r>
              <a:rPr lang="en-US" dirty="0" smtClean="0">
                <a:solidFill>
                  <a:srgbClr val="008000"/>
                </a:solidFill>
              </a:rPr>
              <a:t>Group unit of analysis </a:t>
            </a:r>
            <a:r>
              <a:rPr lang="en-US" dirty="0" smtClean="0"/>
              <a:t>– because co-construction is there; capture all the group interaction</a:t>
            </a:r>
          </a:p>
          <a:p>
            <a:r>
              <a:rPr lang="en-US" dirty="0" smtClean="0">
                <a:solidFill>
                  <a:srgbClr val="008000"/>
                </a:solidFill>
              </a:rPr>
              <a:t>Small group &amp; no one else </a:t>
            </a:r>
            <a:r>
              <a:rPr lang="en-US" dirty="0" smtClean="0"/>
              <a:t>– because peers understand each other best, they need to build on each other semantically, the object has to be shared – let them struggle; no division of knowledge work</a:t>
            </a:r>
            <a:endParaRPr lang="en-US" dirty="0"/>
          </a:p>
        </p:txBody>
      </p:sp>
    </p:spTree>
    <p:extLst>
      <p:ext uri="{BB962C8B-B14F-4D97-AF65-F5344CB8AC3E}">
        <p14:creationId xmlns:p14="http://schemas.microsoft.com/office/powerpoint/2010/main" val="5303990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64034"/>
            <a:ext cx="8591550" cy="853929"/>
          </a:xfrm>
        </p:spPr>
        <p:txBody>
          <a:bodyPr>
            <a:normAutofit fontScale="90000"/>
          </a:bodyPr>
          <a:lstStyle/>
          <a:p>
            <a:pPr marL="514350" indent="-514350">
              <a:defRPr/>
            </a:pPr>
            <a:r>
              <a:rPr lang="en-US" sz="4000" dirty="0" smtClean="0"/>
              <a:t>1. State </a:t>
            </a:r>
            <a:r>
              <a:rPr lang="en-US" sz="4000" dirty="0"/>
              <a:t>of the art theoretical framework</a:t>
            </a:r>
          </a:p>
        </p:txBody>
      </p:sp>
      <p:sp>
        <p:nvSpPr>
          <p:cNvPr id="3" name="Content Placeholder 2"/>
          <p:cNvSpPr>
            <a:spLocks noGrp="1"/>
          </p:cNvSpPr>
          <p:nvPr>
            <p:ph sz="quarter" idx="13"/>
          </p:nvPr>
        </p:nvSpPr>
        <p:spPr>
          <a:xfrm>
            <a:off x="276224" y="3017959"/>
            <a:ext cx="8713751" cy="3608977"/>
          </a:xfrm>
        </p:spPr>
        <p:txBody>
          <a:bodyPr>
            <a:noAutofit/>
          </a:bodyPr>
          <a:lstStyle/>
          <a:p>
            <a:pPr marL="0" indent="0">
              <a:buNone/>
              <a:defRPr/>
            </a:pPr>
            <a:r>
              <a:rPr lang="en-US" sz="3200" dirty="0" smtClean="0"/>
              <a:t>For the field of CSCL (computer-supported collaborative learning), these are key current concepts in need of clarification &amp; research.</a:t>
            </a:r>
          </a:p>
          <a:p>
            <a:pPr marL="0" indent="0">
              <a:buNone/>
              <a:defRPr/>
            </a:pPr>
            <a:endParaRPr lang="en-US" sz="3200" dirty="0" smtClean="0"/>
          </a:p>
          <a:p>
            <a:pPr marL="0" indent="0">
              <a:buNone/>
              <a:defRPr/>
            </a:pPr>
            <a:r>
              <a:rPr lang="en-US" sz="3200" dirty="0" smtClean="0"/>
              <a:t>Many of the leading-edge theories have been brought together, presented and extended in this dissertation.</a:t>
            </a:r>
            <a:endParaRPr lang="en-US" sz="3200" dirty="0"/>
          </a:p>
        </p:txBody>
      </p:sp>
      <p:sp>
        <p:nvSpPr>
          <p:cNvPr id="4" name="Down Arrow Callout 3"/>
          <p:cNvSpPr/>
          <p:nvPr/>
        </p:nvSpPr>
        <p:spPr>
          <a:xfrm>
            <a:off x="3310815" y="1028208"/>
            <a:ext cx="2368355" cy="1156885"/>
          </a:xfrm>
          <a:prstGeom prst="downArrowCallou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Knowledge 			Co-construction</a:t>
            </a:r>
            <a:endParaRPr lang="en-US" dirty="0"/>
          </a:p>
        </p:txBody>
      </p:sp>
      <p:sp>
        <p:nvSpPr>
          <p:cNvPr id="5" name="Right Arrow Callout 4"/>
          <p:cNvSpPr/>
          <p:nvPr/>
        </p:nvSpPr>
        <p:spPr>
          <a:xfrm>
            <a:off x="1064735" y="1882349"/>
            <a:ext cx="3317963" cy="746739"/>
          </a:xfrm>
          <a:prstGeom prst="rightArrowCallou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Social Interaction</a:t>
            </a:r>
            <a:endParaRPr lang="en-US" dirty="0"/>
          </a:p>
        </p:txBody>
      </p:sp>
      <p:sp>
        <p:nvSpPr>
          <p:cNvPr id="6" name="Left Arrow Callout 5"/>
          <p:cNvSpPr/>
          <p:nvPr/>
        </p:nvSpPr>
        <p:spPr>
          <a:xfrm>
            <a:off x="4618448" y="1864951"/>
            <a:ext cx="3385280" cy="764137"/>
          </a:xfrm>
          <a:prstGeom prst="leftArrowCallou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Joint Elaboration of Knowledge Objects</a:t>
            </a:r>
            <a:endParaRPr lang="en-US" dirty="0"/>
          </a:p>
        </p:txBody>
      </p:sp>
    </p:spTree>
    <p:extLst>
      <p:ext uri="{BB962C8B-B14F-4D97-AF65-F5344CB8AC3E}">
        <p14:creationId xmlns:p14="http://schemas.microsoft.com/office/powerpoint/2010/main" val="6365872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64034"/>
            <a:ext cx="8591550" cy="1054100"/>
          </a:xfrm>
        </p:spPr>
        <p:txBody>
          <a:bodyPr>
            <a:normAutofit/>
          </a:bodyPr>
          <a:lstStyle/>
          <a:p>
            <a:pPr marL="514350" indent="-514350">
              <a:defRPr/>
            </a:pPr>
            <a:r>
              <a:rPr lang="en-US" sz="4000" dirty="0" smtClean="0"/>
              <a:t>6. </a:t>
            </a:r>
            <a:r>
              <a:rPr lang="en-US" sz="4000" dirty="0"/>
              <a:t>Knowledge challenges </a:t>
            </a:r>
            <a:r>
              <a:rPr lang="en-US" sz="4000" dirty="0" smtClean="0"/>
              <a:t>now</a:t>
            </a:r>
            <a:endParaRPr lang="en-US" sz="4000" dirty="0"/>
          </a:p>
        </p:txBody>
      </p:sp>
      <p:sp>
        <p:nvSpPr>
          <p:cNvPr id="3" name="Content Placeholder 2"/>
          <p:cNvSpPr>
            <a:spLocks noGrp="1"/>
          </p:cNvSpPr>
          <p:nvPr>
            <p:ph sz="quarter" idx="13"/>
          </p:nvPr>
        </p:nvSpPr>
        <p:spPr>
          <a:xfrm>
            <a:off x="276224" y="1358083"/>
            <a:ext cx="8713751" cy="5268854"/>
          </a:xfrm>
        </p:spPr>
        <p:txBody>
          <a:bodyPr>
            <a:noAutofit/>
          </a:bodyPr>
          <a:lstStyle/>
          <a:p>
            <a:pPr marL="514350" indent="-514350">
              <a:buAutoNum type="alphaUcPeriod"/>
              <a:defRPr/>
            </a:pPr>
            <a:r>
              <a:rPr lang="en-US" sz="3200" dirty="0">
                <a:solidFill>
                  <a:srgbClr val="008000"/>
                </a:solidFill>
              </a:rPr>
              <a:t>Productive interaction</a:t>
            </a:r>
            <a:r>
              <a:rPr lang="en-US" sz="3200" dirty="0"/>
              <a:t>: </a:t>
            </a:r>
            <a:endParaRPr lang="en-US" sz="3200" dirty="0" smtClean="0"/>
          </a:p>
          <a:p>
            <a:pPr marL="457200" indent="-457200">
              <a:buFontTx/>
              <a:buChar char="•"/>
              <a:defRPr/>
            </a:pPr>
            <a:r>
              <a:rPr lang="en-US" sz="3200" dirty="0" smtClean="0"/>
              <a:t>How does interaction take place through discourse mechanisms and semantic resources?</a:t>
            </a:r>
          </a:p>
          <a:p>
            <a:pPr marL="457200" indent="-457200">
              <a:buFontTx/>
              <a:buChar char="•"/>
              <a:defRPr/>
            </a:pPr>
            <a:r>
              <a:rPr lang="en-US" sz="3200" dirty="0" smtClean="0"/>
              <a:t>How do groups become more productive in their discourse?</a:t>
            </a:r>
          </a:p>
          <a:p>
            <a:pPr marL="457200" indent="-457200">
              <a:buFontTx/>
              <a:buChar char="•"/>
              <a:defRPr/>
            </a:pPr>
            <a:r>
              <a:rPr lang="en-US" sz="3200" dirty="0" smtClean="0"/>
              <a:t>How does discourse get sedimented or frozen in knowledge objects? How can this be supported or facilitated?</a:t>
            </a:r>
          </a:p>
        </p:txBody>
      </p:sp>
    </p:spTree>
    <p:extLst>
      <p:ext uri="{BB962C8B-B14F-4D97-AF65-F5344CB8AC3E}">
        <p14:creationId xmlns:p14="http://schemas.microsoft.com/office/powerpoint/2010/main" val="12412198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64034"/>
            <a:ext cx="8591550" cy="1054100"/>
          </a:xfrm>
        </p:spPr>
        <p:txBody>
          <a:bodyPr>
            <a:normAutofit/>
          </a:bodyPr>
          <a:lstStyle/>
          <a:p>
            <a:pPr marL="514350" indent="-514350">
              <a:defRPr/>
            </a:pPr>
            <a:r>
              <a:rPr lang="en-US" sz="4000" dirty="0" smtClean="0"/>
              <a:t>6. </a:t>
            </a:r>
            <a:r>
              <a:rPr lang="en-US" sz="4000" dirty="0"/>
              <a:t>Knowledge challenges </a:t>
            </a:r>
            <a:r>
              <a:rPr lang="en-US" sz="4000" dirty="0" smtClean="0"/>
              <a:t>now</a:t>
            </a:r>
            <a:endParaRPr lang="en-US" sz="4000" dirty="0"/>
          </a:p>
        </p:txBody>
      </p:sp>
      <p:sp>
        <p:nvSpPr>
          <p:cNvPr id="3" name="Content Placeholder 2"/>
          <p:cNvSpPr>
            <a:spLocks noGrp="1"/>
          </p:cNvSpPr>
          <p:nvPr>
            <p:ph sz="quarter" idx="13"/>
          </p:nvPr>
        </p:nvSpPr>
        <p:spPr>
          <a:xfrm>
            <a:off x="276224" y="1358083"/>
            <a:ext cx="8713751" cy="5268854"/>
          </a:xfrm>
        </p:spPr>
        <p:txBody>
          <a:bodyPr>
            <a:noAutofit/>
          </a:bodyPr>
          <a:lstStyle/>
          <a:p>
            <a:pPr marL="0" indent="0">
              <a:buNone/>
              <a:defRPr/>
            </a:pPr>
            <a:r>
              <a:rPr lang="en-US" sz="3200" dirty="0" smtClean="0">
                <a:solidFill>
                  <a:srgbClr val="008000"/>
                </a:solidFill>
              </a:rPr>
              <a:t>B. Shared </a:t>
            </a:r>
            <a:r>
              <a:rPr lang="en-US" sz="3200" dirty="0">
                <a:solidFill>
                  <a:srgbClr val="008000"/>
                </a:solidFill>
              </a:rPr>
              <a:t>epistemic agency</a:t>
            </a:r>
            <a:r>
              <a:rPr lang="en-US" sz="3200" dirty="0" smtClean="0"/>
              <a:t>:</a:t>
            </a:r>
          </a:p>
          <a:p>
            <a:pPr marL="457200" indent="-457200">
              <a:buFontTx/>
              <a:buChar char="•"/>
              <a:defRPr/>
            </a:pPr>
            <a:r>
              <a:rPr lang="en-US" sz="3200" dirty="0" smtClean="0"/>
              <a:t>Can we see the growth of agency in interaction analyses?</a:t>
            </a:r>
          </a:p>
          <a:p>
            <a:pPr marL="457200" indent="-457200">
              <a:buFontTx/>
              <a:buChar char="•"/>
              <a:defRPr/>
            </a:pPr>
            <a:r>
              <a:rPr lang="en-US" sz="3200" dirty="0" smtClean="0"/>
              <a:t>How does group agency relate to individual agency?</a:t>
            </a:r>
          </a:p>
          <a:p>
            <a:pPr marL="457200" indent="-457200">
              <a:buFontTx/>
              <a:buChar char="•"/>
              <a:defRPr/>
            </a:pPr>
            <a:r>
              <a:rPr lang="en-US" sz="3200" dirty="0" smtClean="0"/>
              <a:t>How can we facilitate and support development of shared epistemic agency? </a:t>
            </a:r>
          </a:p>
        </p:txBody>
      </p:sp>
    </p:spTree>
    <p:extLst>
      <p:ext uri="{BB962C8B-B14F-4D97-AF65-F5344CB8AC3E}">
        <p14:creationId xmlns:p14="http://schemas.microsoft.com/office/powerpoint/2010/main" val="15933484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64034"/>
            <a:ext cx="8591550" cy="1054100"/>
          </a:xfrm>
        </p:spPr>
        <p:txBody>
          <a:bodyPr>
            <a:normAutofit/>
          </a:bodyPr>
          <a:lstStyle/>
          <a:p>
            <a:pPr marL="514350" indent="-514350">
              <a:defRPr/>
            </a:pPr>
            <a:r>
              <a:rPr lang="en-US" sz="4000" dirty="0" smtClean="0"/>
              <a:t>6. </a:t>
            </a:r>
            <a:r>
              <a:rPr lang="en-US" sz="4000" dirty="0"/>
              <a:t>Knowledge challenges </a:t>
            </a:r>
            <a:r>
              <a:rPr lang="en-US" sz="4000" dirty="0" smtClean="0"/>
              <a:t>now</a:t>
            </a:r>
            <a:endParaRPr lang="en-US" sz="4000" dirty="0"/>
          </a:p>
        </p:txBody>
      </p:sp>
      <p:sp>
        <p:nvSpPr>
          <p:cNvPr id="3" name="Content Placeholder 2"/>
          <p:cNvSpPr>
            <a:spLocks noGrp="1"/>
          </p:cNvSpPr>
          <p:nvPr>
            <p:ph sz="quarter" idx="13"/>
          </p:nvPr>
        </p:nvSpPr>
        <p:spPr>
          <a:xfrm>
            <a:off x="276224" y="1358083"/>
            <a:ext cx="8713751" cy="5268854"/>
          </a:xfrm>
        </p:spPr>
        <p:txBody>
          <a:bodyPr>
            <a:noAutofit/>
          </a:bodyPr>
          <a:lstStyle/>
          <a:p>
            <a:pPr marL="0" indent="0">
              <a:buNone/>
              <a:defRPr/>
            </a:pPr>
            <a:r>
              <a:rPr lang="en-US" sz="3200" dirty="0" smtClean="0">
                <a:solidFill>
                  <a:srgbClr val="008000"/>
                </a:solidFill>
              </a:rPr>
              <a:t>C. Interaction </a:t>
            </a:r>
            <a:r>
              <a:rPr lang="en-US" sz="3200" dirty="0">
                <a:solidFill>
                  <a:srgbClr val="008000"/>
                </a:solidFill>
              </a:rPr>
              <a:t>trajectory</a:t>
            </a:r>
            <a:r>
              <a:rPr lang="en-US" sz="3200" dirty="0"/>
              <a:t>: </a:t>
            </a:r>
            <a:endParaRPr lang="en-US" sz="3200" dirty="0" smtClean="0"/>
          </a:p>
          <a:p>
            <a:pPr marL="457200" indent="-457200">
              <a:buFontTx/>
              <a:buChar char="•"/>
              <a:defRPr/>
            </a:pPr>
            <a:r>
              <a:rPr lang="en-US" sz="3200" dirty="0" smtClean="0"/>
              <a:t>How can we collect complete data for productive interaction over longer time periods?</a:t>
            </a:r>
          </a:p>
          <a:p>
            <a:pPr marL="457200" indent="-457200">
              <a:buFontTx/>
              <a:buChar char="•"/>
              <a:defRPr/>
            </a:pPr>
            <a:r>
              <a:rPr lang="en-US" sz="3200" dirty="0" smtClean="0"/>
              <a:t>Are there typical trajectories of productive interaction?</a:t>
            </a:r>
          </a:p>
          <a:p>
            <a:pPr marL="457200" indent="-457200">
              <a:buFontTx/>
              <a:buChar char="•"/>
              <a:defRPr/>
            </a:pPr>
            <a:r>
              <a:rPr lang="en-US" sz="3200" dirty="0" smtClean="0"/>
              <a:t>How do groups construct and understand their trajectories?</a:t>
            </a:r>
          </a:p>
        </p:txBody>
      </p:sp>
    </p:spTree>
    <p:extLst>
      <p:ext uri="{BB962C8B-B14F-4D97-AF65-F5344CB8AC3E}">
        <p14:creationId xmlns:p14="http://schemas.microsoft.com/office/powerpoint/2010/main" val="15933484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64034"/>
            <a:ext cx="8591550" cy="1054100"/>
          </a:xfrm>
        </p:spPr>
        <p:txBody>
          <a:bodyPr>
            <a:normAutofit/>
          </a:bodyPr>
          <a:lstStyle/>
          <a:p>
            <a:pPr marL="514350" indent="-514350">
              <a:defRPr/>
            </a:pPr>
            <a:r>
              <a:rPr lang="en-US" sz="4000" dirty="0" smtClean="0"/>
              <a:t>6. </a:t>
            </a:r>
            <a:r>
              <a:rPr lang="en-US" sz="4000" dirty="0"/>
              <a:t>Knowledge challenges </a:t>
            </a:r>
            <a:r>
              <a:rPr lang="en-US" sz="4000" dirty="0" smtClean="0"/>
              <a:t>now</a:t>
            </a:r>
            <a:endParaRPr lang="en-US" sz="4000" dirty="0"/>
          </a:p>
        </p:txBody>
      </p:sp>
      <p:sp>
        <p:nvSpPr>
          <p:cNvPr id="3" name="Content Placeholder 2"/>
          <p:cNvSpPr>
            <a:spLocks noGrp="1"/>
          </p:cNvSpPr>
          <p:nvPr>
            <p:ph sz="quarter" idx="13"/>
          </p:nvPr>
        </p:nvSpPr>
        <p:spPr>
          <a:xfrm>
            <a:off x="276224" y="1358083"/>
            <a:ext cx="8713751" cy="5268854"/>
          </a:xfrm>
        </p:spPr>
        <p:txBody>
          <a:bodyPr>
            <a:noAutofit/>
          </a:bodyPr>
          <a:lstStyle/>
          <a:p>
            <a:pPr marL="0" indent="0">
              <a:buNone/>
              <a:defRPr/>
            </a:pPr>
            <a:r>
              <a:rPr lang="en-US" sz="3200" dirty="0" smtClean="0">
                <a:solidFill>
                  <a:srgbClr val="008000"/>
                </a:solidFill>
              </a:rPr>
              <a:t>D. Shared </a:t>
            </a:r>
            <a:r>
              <a:rPr lang="en-US" sz="3200" dirty="0">
                <a:solidFill>
                  <a:srgbClr val="008000"/>
                </a:solidFill>
              </a:rPr>
              <a:t>knowledge objects</a:t>
            </a:r>
            <a:r>
              <a:rPr lang="en-US" sz="3200" dirty="0" smtClean="0"/>
              <a:t>:</a:t>
            </a:r>
          </a:p>
          <a:p>
            <a:pPr marL="457200" indent="-457200">
              <a:buFontTx/>
              <a:buChar char="•"/>
              <a:defRPr/>
            </a:pPr>
            <a:r>
              <a:rPr lang="en-US" sz="3200" dirty="0" smtClean="0"/>
              <a:t>How are these related to artifacts (Activity Theory), tools (Heidegger), instruments (Rabardel), inscriptions (Latour), resources (Stahl), etc.?</a:t>
            </a:r>
          </a:p>
          <a:p>
            <a:pPr marL="457200" indent="-457200">
              <a:buFontTx/>
              <a:buChar char="•"/>
              <a:defRPr/>
            </a:pPr>
            <a:r>
              <a:rPr lang="en-US" sz="3200" dirty="0" smtClean="0"/>
              <a:t>In what ways and senses are they “shared”?</a:t>
            </a:r>
          </a:p>
          <a:p>
            <a:pPr marL="457200" indent="-457200">
              <a:buFontTx/>
              <a:buChar char="•"/>
              <a:defRPr/>
            </a:pPr>
            <a:r>
              <a:rPr lang="en-US" sz="3200" dirty="0" smtClean="0"/>
              <a:t>What are the different roles they can play in productive interaction and how are these roles connected?</a:t>
            </a:r>
            <a:endParaRPr lang="en-US" sz="3200" dirty="0"/>
          </a:p>
        </p:txBody>
      </p:sp>
    </p:spTree>
    <p:extLst>
      <p:ext uri="{BB962C8B-B14F-4D97-AF65-F5344CB8AC3E}">
        <p14:creationId xmlns:p14="http://schemas.microsoft.com/office/powerpoint/2010/main" val="15933484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5" y="417579"/>
            <a:ext cx="8591550" cy="853929"/>
          </a:xfrm>
        </p:spPr>
        <p:txBody>
          <a:bodyPr>
            <a:normAutofit/>
          </a:bodyPr>
          <a:lstStyle/>
          <a:p>
            <a:pPr marL="514350" indent="-514350">
              <a:defRPr/>
            </a:pPr>
            <a:r>
              <a:rPr lang="en-US" sz="4000" dirty="0" smtClean="0"/>
              <a:t>The future for </a:t>
            </a:r>
            <a:r>
              <a:rPr lang="en-US" sz="4000" dirty="0" err="1" smtClean="0"/>
              <a:t>Crina</a:t>
            </a:r>
            <a:r>
              <a:rPr lang="en-US" sz="4000" dirty="0" smtClean="0"/>
              <a:t> Damsa</a:t>
            </a:r>
            <a:endParaRPr lang="en-US" sz="4000" dirty="0"/>
          </a:p>
        </p:txBody>
      </p:sp>
      <p:sp>
        <p:nvSpPr>
          <p:cNvPr id="4" name="Down Arrow Callout 3"/>
          <p:cNvSpPr/>
          <p:nvPr/>
        </p:nvSpPr>
        <p:spPr>
          <a:xfrm>
            <a:off x="3052119" y="2483940"/>
            <a:ext cx="2862598" cy="1338499"/>
          </a:xfrm>
          <a:prstGeom prst="downArrowCallou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Celebrate!</a:t>
            </a:r>
          </a:p>
          <a:p>
            <a:pPr algn="ctr"/>
            <a:r>
              <a:rPr lang="en-US" dirty="0" smtClean="0"/>
              <a:t>End of doctoral studies</a:t>
            </a:r>
            <a:endParaRPr lang="en-US" dirty="0"/>
          </a:p>
        </p:txBody>
      </p:sp>
      <p:sp>
        <p:nvSpPr>
          <p:cNvPr id="5" name="Right Arrow Callout 4"/>
          <p:cNvSpPr/>
          <p:nvPr/>
        </p:nvSpPr>
        <p:spPr>
          <a:xfrm>
            <a:off x="982423" y="3822439"/>
            <a:ext cx="3317963" cy="974905"/>
          </a:xfrm>
          <a:prstGeom prst="rightArrowCallou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On-going research agenda</a:t>
            </a:r>
            <a:endParaRPr lang="en-US" dirty="0"/>
          </a:p>
        </p:txBody>
      </p:sp>
      <p:sp>
        <p:nvSpPr>
          <p:cNvPr id="6" name="Left Arrow Callout 5"/>
          <p:cNvSpPr/>
          <p:nvPr/>
        </p:nvSpPr>
        <p:spPr>
          <a:xfrm>
            <a:off x="4648200" y="3701704"/>
            <a:ext cx="3547740" cy="1095640"/>
          </a:xfrm>
          <a:prstGeom prst="leftArrowCallou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Increased activity in research community</a:t>
            </a:r>
            <a:endParaRPr lang="en-US" dirty="0"/>
          </a:p>
        </p:txBody>
      </p:sp>
    </p:spTree>
    <p:extLst>
      <p:ext uri="{BB962C8B-B14F-4D97-AF65-F5344CB8AC3E}">
        <p14:creationId xmlns:p14="http://schemas.microsoft.com/office/powerpoint/2010/main" val="41174994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113" y="729246"/>
            <a:ext cx="2715563" cy="623887"/>
          </a:xfrm>
        </p:spPr>
        <p:txBody>
          <a:bodyPr>
            <a:normAutofit/>
          </a:bodyPr>
          <a:lstStyle/>
          <a:p>
            <a:pPr>
              <a:defRPr/>
            </a:pPr>
            <a:r>
              <a:rPr lang="en-US" sz="2400" dirty="0" smtClean="0">
                <a:latin typeface="Apple Chancery"/>
                <a:cs typeface="Apple Chancery"/>
              </a:rPr>
              <a:t>For further info…</a:t>
            </a:r>
            <a:endParaRPr lang="en-US" sz="2400" dirty="0">
              <a:latin typeface="Apple Chancery"/>
              <a:cs typeface="Apple Chancery"/>
            </a:endParaRPr>
          </a:p>
        </p:txBody>
      </p:sp>
      <p:sp>
        <p:nvSpPr>
          <p:cNvPr id="3" name="Content Placeholder 2"/>
          <p:cNvSpPr>
            <a:spLocks noGrp="1"/>
          </p:cNvSpPr>
          <p:nvPr>
            <p:ph sz="quarter" idx="13"/>
          </p:nvPr>
        </p:nvSpPr>
        <p:spPr>
          <a:xfrm>
            <a:off x="1338077" y="1619310"/>
            <a:ext cx="7642915" cy="4232246"/>
          </a:xfrm>
        </p:spPr>
        <p:txBody>
          <a:bodyPr>
            <a:normAutofit fontScale="92500" lnSpcReduction="10000"/>
          </a:bodyPr>
          <a:lstStyle/>
          <a:p>
            <a:pPr marL="0" indent="0">
              <a:lnSpc>
                <a:spcPct val="120000"/>
              </a:lnSpc>
              <a:spcBef>
                <a:spcPts val="0"/>
              </a:spcBef>
              <a:buFont typeface="Arial" charset="0"/>
              <a:buNone/>
              <a:defRPr/>
            </a:pPr>
            <a:r>
              <a:rPr lang="en-US" sz="2800" b="0" dirty="0" smtClean="0"/>
              <a:t>Email:</a:t>
            </a:r>
          </a:p>
          <a:p>
            <a:pPr marL="171450" lvl="1" indent="0">
              <a:lnSpc>
                <a:spcPct val="120000"/>
              </a:lnSpc>
              <a:spcBef>
                <a:spcPts val="0"/>
              </a:spcBef>
              <a:buNone/>
              <a:defRPr/>
            </a:pPr>
            <a:r>
              <a:rPr lang="en-US" sz="2800" dirty="0" smtClean="0"/>
              <a:t>	</a:t>
            </a:r>
            <a:r>
              <a:rPr lang="en-US" sz="2800" b="1" dirty="0" smtClean="0"/>
              <a:t>Gerry@GerryStahl.net</a:t>
            </a:r>
          </a:p>
          <a:p>
            <a:pPr marL="0" indent="0">
              <a:lnSpc>
                <a:spcPct val="120000"/>
              </a:lnSpc>
              <a:spcBef>
                <a:spcPts val="0"/>
              </a:spcBef>
              <a:buFont typeface="Arial" charset="0"/>
              <a:buNone/>
              <a:defRPr/>
            </a:pPr>
            <a:r>
              <a:rPr lang="en-US" sz="2800" b="0" dirty="0" smtClean="0"/>
              <a:t>Website</a:t>
            </a:r>
            <a:r>
              <a:rPr lang="en-US" sz="2800" b="0" dirty="0"/>
              <a:t>:</a:t>
            </a:r>
            <a:endParaRPr lang="en-US" sz="2800" b="0" dirty="0" smtClean="0"/>
          </a:p>
          <a:p>
            <a:pPr marL="0" indent="0">
              <a:lnSpc>
                <a:spcPct val="120000"/>
              </a:lnSpc>
              <a:spcBef>
                <a:spcPts val="0"/>
              </a:spcBef>
              <a:buFont typeface="Arial" charset="0"/>
              <a:buNone/>
              <a:defRPr/>
            </a:pPr>
            <a:r>
              <a:rPr lang="en-US" sz="2800" dirty="0"/>
              <a:t>	</a:t>
            </a:r>
            <a:r>
              <a:rPr lang="en-US" sz="2800" dirty="0" smtClean="0"/>
              <a:t>www.GerryStahl.net	</a:t>
            </a:r>
            <a:endParaRPr lang="en-US" sz="2800" b="0" i="1" dirty="0" smtClean="0"/>
          </a:p>
          <a:p>
            <a:pPr marL="0" indent="0">
              <a:lnSpc>
                <a:spcPct val="120000"/>
              </a:lnSpc>
              <a:spcBef>
                <a:spcPts val="0"/>
              </a:spcBef>
              <a:buFont typeface="Arial" charset="0"/>
              <a:buNone/>
              <a:defRPr/>
            </a:pPr>
            <a:r>
              <a:rPr lang="en-US" sz="2800" b="0" i="1" dirty="0" smtClean="0"/>
              <a:t>Translating Euclid:</a:t>
            </a:r>
            <a:endParaRPr lang="en-US" sz="2800" b="0" i="1" dirty="0"/>
          </a:p>
          <a:p>
            <a:pPr marL="171450" lvl="1" indent="0">
              <a:lnSpc>
                <a:spcPct val="120000"/>
              </a:lnSpc>
              <a:spcBef>
                <a:spcPts val="0"/>
              </a:spcBef>
              <a:buNone/>
              <a:defRPr/>
            </a:pPr>
            <a:r>
              <a:rPr lang="en-US" sz="2800" dirty="0" smtClean="0"/>
              <a:t>	</a:t>
            </a:r>
            <a:r>
              <a:rPr lang="en-US" sz="2800" b="1" dirty="0" smtClean="0"/>
              <a:t>www.GerryStahl.net/elibrary/</a:t>
            </a:r>
            <a:r>
              <a:rPr lang="en-US" sz="2800" b="1" dirty="0" err="1" smtClean="0"/>
              <a:t>euclid</a:t>
            </a:r>
            <a:endParaRPr lang="en-US" sz="2800" b="1" i="1" dirty="0" smtClean="0"/>
          </a:p>
          <a:p>
            <a:pPr marL="0" indent="0">
              <a:lnSpc>
                <a:spcPct val="120000"/>
              </a:lnSpc>
              <a:spcBef>
                <a:spcPts val="0"/>
              </a:spcBef>
              <a:buFont typeface="Arial" charset="0"/>
              <a:buNone/>
              <a:defRPr/>
            </a:pPr>
            <a:r>
              <a:rPr lang="en-US" sz="2800" b="0" dirty="0" smtClean="0"/>
              <a:t>These slides</a:t>
            </a:r>
          </a:p>
          <a:p>
            <a:pPr marL="0" indent="0">
              <a:lnSpc>
                <a:spcPct val="120000"/>
              </a:lnSpc>
              <a:spcBef>
                <a:spcPts val="0"/>
              </a:spcBef>
              <a:buFont typeface="Arial" charset="0"/>
              <a:buNone/>
              <a:defRPr/>
            </a:pPr>
            <a:r>
              <a:rPr lang="en-US" sz="2800" b="1" dirty="0" err="1" smtClean="0"/>
              <a:t>www.GerryStahl.net</a:t>
            </a:r>
            <a:r>
              <a:rPr lang="en-US" sz="2800" b="1" dirty="0" smtClean="0"/>
              <a:t>/pub/</a:t>
            </a:r>
            <a:r>
              <a:rPr lang="en-US" sz="2800" b="1" dirty="0" err="1" smtClean="0"/>
              <a:t>damsa_opponent.pdf</a:t>
            </a:r>
            <a:r>
              <a:rPr lang="en-US" sz="2200" dirty="0" smtClean="0"/>
              <a:t>	</a:t>
            </a:r>
            <a:r>
              <a:rPr lang="en-US" dirty="0" smtClean="0"/>
              <a:t>	</a:t>
            </a:r>
            <a:endParaRPr lang="en-US" dirty="0"/>
          </a:p>
        </p:txBody>
      </p:sp>
    </p:spTree>
    <p:extLst>
      <p:ext uri="{BB962C8B-B14F-4D97-AF65-F5344CB8AC3E}">
        <p14:creationId xmlns:p14="http://schemas.microsoft.com/office/powerpoint/2010/main" val="3731310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76224" y="235165"/>
            <a:ext cx="8713751" cy="6391771"/>
          </a:xfrm>
        </p:spPr>
        <p:txBody>
          <a:bodyPr>
            <a:noAutofit/>
          </a:bodyPr>
          <a:lstStyle/>
          <a:p>
            <a:pPr marL="0" indent="0">
              <a:buNone/>
              <a:defRPr/>
            </a:pPr>
            <a:r>
              <a:rPr lang="en-US" sz="2400" dirty="0"/>
              <a:t>T</a:t>
            </a:r>
            <a:r>
              <a:rPr lang="en-US" sz="2400" dirty="0" smtClean="0"/>
              <a:t>he </a:t>
            </a:r>
            <a:r>
              <a:rPr lang="en-US" sz="2400" dirty="0"/>
              <a:t>dissertation surveys in a finely tuned and strategically selective way leading-edge conceptualizations from the literatures of sociolinguistics and sociocultural CSCL</a:t>
            </a:r>
            <a:r>
              <a:rPr lang="en-US" sz="2400" dirty="0" smtClean="0"/>
              <a:t>.</a:t>
            </a:r>
            <a:endParaRPr lang="en-US" sz="2400" dirty="0"/>
          </a:p>
          <a:p>
            <a:pPr marL="0" indent="0">
              <a:buNone/>
              <a:defRPr/>
            </a:pPr>
            <a:r>
              <a:rPr lang="en-US" sz="2400" dirty="0" smtClean="0"/>
              <a:t> </a:t>
            </a:r>
            <a:r>
              <a:rPr lang="en-US" sz="2400" dirty="0"/>
              <a:t>In a field awash in vague theories from diverse and incommensurate historical sources, the dissertation has managed to assemble some of the most relevant, compatible and sophisticated conceptualizations. It has identified key principles and organized them around four relatively clear and distinct, though intimately inter-related concepts. </a:t>
            </a:r>
            <a:r>
              <a:rPr lang="en-US" sz="2400" dirty="0" smtClean="0"/>
              <a:t>It </a:t>
            </a:r>
            <a:r>
              <a:rPr lang="en-US" sz="2400" dirty="0"/>
              <a:t>has then tested this model by applying it in four studies, each of which has stood up to peer review within the field. The four studies provide clear views of the four concepts, respectively. They also illustrate impressively the connections among the phenomena named by the concepts. This dissertation not only stands at the leading edge of theoretical, analytic and practical work in the field, but also pushes that edge forward. </a:t>
            </a:r>
          </a:p>
        </p:txBody>
      </p:sp>
    </p:spTree>
    <p:extLst>
      <p:ext uri="{BB962C8B-B14F-4D97-AF65-F5344CB8AC3E}">
        <p14:creationId xmlns:p14="http://schemas.microsoft.com/office/powerpoint/2010/main" val="14648674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76224" y="792215"/>
            <a:ext cx="8713751" cy="5268854"/>
          </a:xfrm>
        </p:spPr>
        <p:txBody>
          <a:bodyPr>
            <a:noAutofit/>
          </a:bodyPr>
          <a:lstStyle/>
          <a:p>
            <a:pPr marL="0" indent="0">
              <a:buNone/>
              <a:defRPr/>
            </a:pPr>
            <a:r>
              <a:rPr lang="en-US" sz="3200" dirty="0" smtClean="0"/>
              <a:t>Should she be awarded a PhD?</a:t>
            </a:r>
          </a:p>
          <a:p>
            <a:pPr marL="457200" indent="-457200">
              <a:buFontTx/>
              <a:buChar char="•"/>
              <a:defRPr/>
            </a:pPr>
            <a:r>
              <a:rPr lang="en-US" sz="3200" dirty="0" smtClean="0"/>
              <a:t>Did she master a specific area of the discipline?</a:t>
            </a:r>
          </a:p>
          <a:p>
            <a:pPr marL="457200" indent="-457200">
              <a:buFontTx/>
              <a:buChar char="•"/>
              <a:defRPr/>
            </a:pPr>
            <a:r>
              <a:rPr lang="en-US" sz="3200" dirty="0" smtClean="0"/>
              <a:t>Did she demonstrate ability to conduct research?</a:t>
            </a:r>
          </a:p>
          <a:p>
            <a:pPr marL="457200" indent="-457200">
              <a:buFontTx/>
              <a:buChar char="•"/>
              <a:defRPr/>
            </a:pPr>
            <a:r>
              <a:rPr lang="en-US" sz="3200" dirty="0" smtClean="0"/>
              <a:t>Can she articulate ideas and teach them to others?</a:t>
            </a:r>
          </a:p>
          <a:p>
            <a:pPr marL="457200" indent="-457200">
              <a:buFontTx/>
              <a:buChar char="•"/>
              <a:defRPr/>
            </a:pPr>
            <a:r>
              <a:rPr lang="en-US" sz="3200" dirty="0" smtClean="0"/>
              <a:t>Has she opened a research agenda to pursue?</a:t>
            </a:r>
          </a:p>
          <a:p>
            <a:pPr marL="457200" indent="-457200">
              <a:buFontTx/>
              <a:buChar char="•"/>
              <a:defRPr/>
            </a:pPr>
            <a:r>
              <a:rPr lang="en-US" sz="3200" dirty="0" smtClean="0"/>
              <a:t>Has she demonstrated appropriate maturity as a researcher in the field?</a:t>
            </a:r>
            <a:endParaRPr lang="en-US" sz="3200" dirty="0"/>
          </a:p>
        </p:txBody>
      </p:sp>
    </p:spTree>
    <p:extLst>
      <p:ext uri="{BB962C8B-B14F-4D97-AF65-F5344CB8AC3E}">
        <p14:creationId xmlns:p14="http://schemas.microsoft.com/office/powerpoint/2010/main" val="29184027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76224" y="666466"/>
            <a:ext cx="8713751" cy="5671249"/>
          </a:xfrm>
        </p:spPr>
        <p:txBody>
          <a:bodyPr>
            <a:noAutofit/>
          </a:bodyPr>
          <a:lstStyle/>
          <a:p>
            <a:pPr marL="0" indent="0">
              <a:buNone/>
              <a:defRPr/>
            </a:pPr>
            <a:r>
              <a:rPr lang="en-US" dirty="0" smtClean="0"/>
              <a:t>A doctoral education is primarily an apprenticeship in research. Gradually, the apprentice demonstrates the capacity to move into a more leadership position in the community.</a:t>
            </a:r>
          </a:p>
          <a:p>
            <a:pPr marL="0" indent="0">
              <a:buNone/>
              <a:defRPr/>
            </a:pPr>
            <a:endParaRPr lang="en-US" dirty="0"/>
          </a:p>
          <a:p>
            <a:pPr marL="0" indent="0">
              <a:buNone/>
              <a:defRPr/>
            </a:pPr>
            <a:r>
              <a:rPr lang="en-US" dirty="0" smtClean="0"/>
              <a:t>The assessment of relevant claims and issues are a matter for judgment by experts in the field – both the local mentors and less involved people from outside.</a:t>
            </a:r>
          </a:p>
          <a:p>
            <a:pPr marL="0" indent="0">
              <a:buNone/>
              <a:defRPr/>
            </a:pPr>
            <a:endParaRPr lang="en-US" dirty="0" smtClean="0"/>
          </a:p>
          <a:p>
            <a:pPr marL="0" indent="0">
              <a:buNone/>
              <a:defRPr/>
            </a:pPr>
            <a:r>
              <a:rPr lang="en-US" dirty="0" smtClean="0"/>
              <a:t>We are all here today because that assessment has now been made in favor of recognizing the apprentice’s impressive accomplishments.</a:t>
            </a:r>
            <a:endParaRPr lang="en-US" dirty="0"/>
          </a:p>
          <a:p>
            <a:pPr marL="0" indent="0">
              <a:buNone/>
              <a:defRPr/>
            </a:pPr>
            <a:endParaRPr lang="en-US" sz="3200" dirty="0" smtClean="0"/>
          </a:p>
          <a:p>
            <a:pPr marL="0" indent="0">
              <a:buNone/>
              <a:defRPr/>
            </a:pPr>
            <a:endParaRPr lang="en-US" sz="3200" dirty="0"/>
          </a:p>
          <a:p>
            <a:pPr marL="0" indent="0">
              <a:buNone/>
              <a:defRPr/>
            </a:pPr>
            <a:endParaRPr lang="en-US" sz="3200" dirty="0"/>
          </a:p>
        </p:txBody>
      </p:sp>
    </p:spTree>
    <p:extLst>
      <p:ext uri="{BB962C8B-B14F-4D97-AF65-F5344CB8AC3E}">
        <p14:creationId xmlns:p14="http://schemas.microsoft.com/office/powerpoint/2010/main" val="34929713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710"/>
            <a:ext cx="9144000" cy="677881"/>
          </a:xfrm>
        </p:spPr>
        <p:txBody>
          <a:bodyPr>
            <a:normAutofit fontScale="90000"/>
          </a:bodyPr>
          <a:lstStyle/>
          <a:p>
            <a:pPr marL="514350" indent="-514350">
              <a:defRPr/>
            </a:pPr>
            <a:r>
              <a:rPr lang="en-US" sz="4000" dirty="0" smtClean="0"/>
              <a:t>2. </a:t>
            </a:r>
            <a:r>
              <a:rPr lang="en-US" sz="4000" dirty="0"/>
              <a:t>Visualizing the coherent theoretical </a:t>
            </a:r>
            <a:r>
              <a:rPr lang="en-US" sz="4000" dirty="0" smtClean="0"/>
              <a:t>model</a:t>
            </a:r>
            <a:endParaRPr lang="en-US" sz="4000" dirty="0"/>
          </a:p>
        </p:txBody>
      </p:sp>
      <p:sp>
        <p:nvSpPr>
          <p:cNvPr id="3" name="Content Placeholder 2"/>
          <p:cNvSpPr>
            <a:spLocks noGrp="1"/>
          </p:cNvSpPr>
          <p:nvPr>
            <p:ph sz="quarter" idx="13"/>
          </p:nvPr>
        </p:nvSpPr>
        <p:spPr>
          <a:xfrm>
            <a:off x="615706" y="5363007"/>
            <a:ext cx="8034789" cy="1283685"/>
          </a:xfrm>
        </p:spPr>
        <p:txBody>
          <a:bodyPr>
            <a:noAutofit/>
          </a:bodyPr>
          <a:lstStyle/>
          <a:p>
            <a:pPr marL="0" indent="0">
              <a:buNone/>
              <a:defRPr/>
            </a:pPr>
            <a:r>
              <a:rPr lang="en-US" sz="3200" dirty="0" smtClean="0"/>
              <a:t>How do these fit together to provide a theoretical model of collaborative learning?</a:t>
            </a:r>
            <a:endParaRPr lang="en-US" sz="3200" dirty="0"/>
          </a:p>
        </p:txBody>
      </p:sp>
      <p:sp>
        <p:nvSpPr>
          <p:cNvPr id="4" name="7-Point Star 3"/>
          <p:cNvSpPr/>
          <p:nvPr/>
        </p:nvSpPr>
        <p:spPr>
          <a:xfrm>
            <a:off x="2900499" y="991212"/>
            <a:ext cx="2708802" cy="1803400"/>
          </a:xfrm>
          <a:prstGeom prst="star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Productive Interactions</a:t>
            </a:r>
            <a:endParaRPr lang="en-US" sz="2000" b="1" dirty="0"/>
          </a:p>
        </p:txBody>
      </p:sp>
      <p:sp>
        <p:nvSpPr>
          <p:cNvPr id="5" name="7-Point Star 4"/>
          <p:cNvSpPr/>
          <p:nvPr/>
        </p:nvSpPr>
        <p:spPr>
          <a:xfrm>
            <a:off x="814835" y="2011275"/>
            <a:ext cx="2708802" cy="1803400"/>
          </a:xfrm>
          <a:prstGeom prst="star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Shared Epistemic Agency</a:t>
            </a:r>
            <a:endParaRPr lang="en-US" sz="2000" b="1" dirty="0"/>
          </a:p>
        </p:txBody>
      </p:sp>
      <p:sp>
        <p:nvSpPr>
          <p:cNvPr id="6" name="7-Point Star 5"/>
          <p:cNvSpPr/>
          <p:nvPr/>
        </p:nvSpPr>
        <p:spPr>
          <a:xfrm>
            <a:off x="4953000" y="2163676"/>
            <a:ext cx="2708802" cy="1803400"/>
          </a:xfrm>
          <a:prstGeom prst="star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Shared Knowledge Objects</a:t>
            </a:r>
            <a:endParaRPr lang="en-US" sz="2000" b="1" dirty="0"/>
          </a:p>
        </p:txBody>
      </p:sp>
      <p:sp>
        <p:nvSpPr>
          <p:cNvPr id="7" name="7-Point Star 6"/>
          <p:cNvSpPr/>
          <p:nvPr/>
        </p:nvSpPr>
        <p:spPr>
          <a:xfrm>
            <a:off x="2766749" y="3183739"/>
            <a:ext cx="2708802" cy="1803400"/>
          </a:xfrm>
          <a:prstGeom prst="star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Interaction Trajectories</a:t>
            </a:r>
            <a:endParaRPr lang="en-US" sz="2000" b="1" dirty="0"/>
          </a:p>
        </p:txBody>
      </p:sp>
    </p:spTree>
    <p:extLst>
      <p:ext uri="{BB962C8B-B14F-4D97-AF65-F5344CB8AC3E}">
        <p14:creationId xmlns:p14="http://schemas.microsoft.com/office/powerpoint/2010/main" val="12412198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2608" y="5218555"/>
            <a:ext cx="8201929" cy="1408381"/>
          </a:xfrm>
        </p:spPr>
        <p:txBody>
          <a:bodyPr>
            <a:noAutofit/>
          </a:bodyPr>
          <a:lstStyle/>
          <a:p>
            <a:pPr marL="0" indent="0">
              <a:buNone/>
              <a:defRPr/>
            </a:pPr>
            <a:r>
              <a:rPr lang="en-US" sz="2400" dirty="0" smtClean="0"/>
              <a:t>A group (has the capacity to) develop a knowledge object. This takes place via productive interactions, which follow a trajectory over time.</a:t>
            </a:r>
            <a:endParaRPr lang="en-US" sz="2400" dirty="0"/>
          </a:p>
        </p:txBody>
      </p:sp>
      <p:sp>
        <p:nvSpPr>
          <p:cNvPr id="5" name="7-Point Star 4"/>
          <p:cNvSpPr/>
          <p:nvPr/>
        </p:nvSpPr>
        <p:spPr>
          <a:xfrm>
            <a:off x="3029847" y="1067355"/>
            <a:ext cx="2708802" cy="1803400"/>
          </a:xfrm>
          <a:prstGeom prst="star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Productive Interactions</a:t>
            </a:r>
            <a:endParaRPr lang="en-US" sz="2000" b="1" dirty="0"/>
          </a:p>
        </p:txBody>
      </p:sp>
      <p:sp>
        <p:nvSpPr>
          <p:cNvPr id="6" name="7-Point Star 5"/>
          <p:cNvSpPr/>
          <p:nvPr/>
        </p:nvSpPr>
        <p:spPr>
          <a:xfrm>
            <a:off x="105805" y="1889913"/>
            <a:ext cx="2708802" cy="1803400"/>
          </a:xfrm>
          <a:prstGeom prst="star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Shared Epistemic Agency</a:t>
            </a:r>
            <a:endParaRPr lang="en-US" sz="2000" b="1" dirty="0"/>
          </a:p>
        </p:txBody>
      </p:sp>
      <p:sp>
        <p:nvSpPr>
          <p:cNvPr id="7" name="7-Point Star 6"/>
          <p:cNvSpPr/>
          <p:nvPr/>
        </p:nvSpPr>
        <p:spPr>
          <a:xfrm>
            <a:off x="6307401" y="1905000"/>
            <a:ext cx="2708802" cy="1803400"/>
          </a:xfrm>
          <a:prstGeom prst="star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Shared Knowledge Objects</a:t>
            </a:r>
            <a:endParaRPr lang="en-US" sz="2000" b="1" dirty="0"/>
          </a:p>
        </p:txBody>
      </p:sp>
      <p:sp>
        <p:nvSpPr>
          <p:cNvPr id="8" name="7-Point Star 7"/>
          <p:cNvSpPr/>
          <p:nvPr/>
        </p:nvSpPr>
        <p:spPr>
          <a:xfrm>
            <a:off x="3029847" y="3113195"/>
            <a:ext cx="2708802" cy="1803400"/>
          </a:xfrm>
          <a:prstGeom prst="star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Interaction Trajectories</a:t>
            </a:r>
            <a:endParaRPr lang="en-US" sz="2000" b="1" dirty="0"/>
          </a:p>
        </p:txBody>
      </p:sp>
      <p:sp>
        <p:nvSpPr>
          <p:cNvPr id="9" name="Right Arrow 8"/>
          <p:cNvSpPr/>
          <p:nvPr/>
        </p:nvSpPr>
        <p:spPr>
          <a:xfrm>
            <a:off x="2900499" y="2791613"/>
            <a:ext cx="3296431" cy="452694"/>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12198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52865" y="192665"/>
            <a:ext cx="5465187" cy="6521295"/>
          </a:xfrm>
        </p:spPr>
        <p:txBody>
          <a:bodyPr>
            <a:normAutofit fontScale="85000" lnSpcReduction="10000"/>
          </a:bodyPr>
          <a:lstStyle/>
          <a:p>
            <a:r>
              <a:rPr lang="en-US" dirty="0" smtClean="0"/>
              <a:t>This has the structure of a simple subject-object relationship between a mind and the world:</a:t>
            </a:r>
          </a:p>
          <a:p>
            <a:endParaRPr lang="en-US" dirty="0"/>
          </a:p>
          <a:p>
            <a:r>
              <a:rPr lang="en-US" dirty="0" smtClean="0"/>
              <a:t>Vygotsky introduced the artifact, which mediated consciousness:</a:t>
            </a:r>
          </a:p>
          <a:p>
            <a:endParaRPr lang="en-US" dirty="0"/>
          </a:p>
          <a:p>
            <a:r>
              <a:rPr lang="en-US" dirty="0" smtClean="0"/>
              <a:t>Engeström added the socio-cultural dimension from Marx (community, rules, division of labor):</a:t>
            </a:r>
          </a:p>
          <a:p>
            <a:endParaRPr lang="en-US" dirty="0"/>
          </a:p>
          <a:p>
            <a:r>
              <a:rPr lang="en-US" dirty="0" smtClean="0"/>
              <a:t>But this still lacks the individual-group connection of agency &amp; interaction, and the temporal dimension of trajectory, as well as the multiple roles of the knowledge object as starting point, resource, mediating artifact, evolving product.</a:t>
            </a:r>
            <a:endParaRPr lang="en-US" dirty="0"/>
          </a:p>
        </p:txBody>
      </p:sp>
      <p:sp>
        <p:nvSpPr>
          <p:cNvPr id="11" name="Right Arrow 10"/>
          <p:cNvSpPr/>
          <p:nvPr/>
        </p:nvSpPr>
        <p:spPr>
          <a:xfrm>
            <a:off x="6620250" y="458572"/>
            <a:ext cx="1258200" cy="223407"/>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5618053" y="364506"/>
            <a:ext cx="1002197" cy="400110"/>
          </a:xfrm>
          <a:prstGeom prst="rect">
            <a:avLst/>
          </a:prstGeom>
          <a:noFill/>
        </p:spPr>
        <p:txBody>
          <a:bodyPr wrap="none" rtlCol="0">
            <a:spAutoFit/>
          </a:bodyPr>
          <a:lstStyle/>
          <a:p>
            <a:r>
              <a:rPr lang="en-US" sz="2000" b="1" dirty="0" smtClean="0">
                <a:solidFill>
                  <a:srgbClr val="008000"/>
                </a:solidFill>
              </a:rPr>
              <a:t>Subject</a:t>
            </a:r>
            <a:endParaRPr lang="en-US" sz="2000" b="1" dirty="0">
              <a:solidFill>
                <a:srgbClr val="008000"/>
              </a:solidFill>
            </a:endParaRPr>
          </a:p>
        </p:txBody>
      </p:sp>
      <p:sp>
        <p:nvSpPr>
          <p:cNvPr id="15" name="TextBox 14"/>
          <p:cNvSpPr txBox="1"/>
          <p:nvPr/>
        </p:nvSpPr>
        <p:spPr>
          <a:xfrm>
            <a:off x="7878450" y="376465"/>
            <a:ext cx="908146" cy="400110"/>
          </a:xfrm>
          <a:prstGeom prst="rect">
            <a:avLst/>
          </a:prstGeom>
          <a:noFill/>
        </p:spPr>
        <p:txBody>
          <a:bodyPr wrap="none" rtlCol="0">
            <a:spAutoFit/>
          </a:bodyPr>
          <a:lstStyle/>
          <a:p>
            <a:r>
              <a:rPr lang="en-US" sz="2000" b="1" dirty="0">
                <a:solidFill>
                  <a:srgbClr val="008000"/>
                </a:solidFill>
              </a:rPr>
              <a:t>O</a:t>
            </a:r>
            <a:r>
              <a:rPr lang="en-US" sz="2000" b="1" dirty="0" smtClean="0">
                <a:solidFill>
                  <a:srgbClr val="008000"/>
                </a:solidFill>
              </a:rPr>
              <a:t>bject</a:t>
            </a:r>
            <a:endParaRPr lang="en-US" sz="2000" b="1" dirty="0">
              <a:solidFill>
                <a:srgbClr val="008000"/>
              </a:solidFill>
            </a:endParaRPr>
          </a:p>
        </p:txBody>
      </p:sp>
      <p:sp>
        <p:nvSpPr>
          <p:cNvPr id="16" name="Right Arrow 15"/>
          <p:cNvSpPr/>
          <p:nvPr/>
        </p:nvSpPr>
        <p:spPr>
          <a:xfrm rot="1868901">
            <a:off x="7390814" y="1664527"/>
            <a:ext cx="760469" cy="226072"/>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5770453" y="1857346"/>
            <a:ext cx="1002197" cy="400110"/>
          </a:xfrm>
          <a:prstGeom prst="rect">
            <a:avLst/>
          </a:prstGeom>
          <a:noFill/>
        </p:spPr>
        <p:txBody>
          <a:bodyPr wrap="none" rtlCol="0">
            <a:spAutoFit/>
          </a:bodyPr>
          <a:lstStyle/>
          <a:p>
            <a:r>
              <a:rPr lang="en-US" sz="2000" b="1" dirty="0" smtClean="0">
                <a:solidFill>
                  <a:srgbClr val="008000"/>
                </a:solidFill>
              </a:rPr>
              <a:t>Subject</a:t>
            </a:r>
            <a:endParaRPr lang="en-US" sz="2000" b="1" dirty="0">
              <a:solidFill>
                <a:srgbClr val="008000"/>
              </a:solidFill>
            </a:endParaRPr>
          </a:p>
        </p:txBody>
      </p:sp>
      <p:sp>
        <p:nvSpPr>
          <p:cNvPr id="18" name="TextBox 17"/>
          <p:cNvSpPr txBox="1"/>
          <p:nvPr/>
        </p:nvSpPr>
        <p:spPr>
          <a:xfrm>
            <a:off x="8030850" y="1869305"/>
            <a:ext cx="908146" cy="400110"/>
          </a:xfrm>
          <a:prstGeom prst="rect">
            <a:avLst/>
          </a:prstGeom>
          <a:noFill/>
        </p:spPr>
        <p:txBody>
          <a:bodyPr wrap="none" rtlCol="0">
            <a:spAutoFit/>
          </a:bodyPr>
          <a:lstStyle/>
          <a:p>
            <a:r>
              <a:rPr lang="en-US" sz="2000" b="1" dirty="0">
                <a:solidFill>
                  <a:srgbClr val="008000"/>
                </a:solidFill>
              </a:rPr>
              <a:t>O</a:t>
            </a:r>
            <a:r>
              <a:rPr lang="en-US" sz="2000" b="1" dirty="0" smtClean="0">
                <a:solidFill>
                  <a:srgbClr val="008000"/>
                </a:solidFill>
              </a:rPr>
              <a:t>bject</a:t>
            </a:r>
            <a:endParaRPr lang="en-US" sz="2000" b="1" dirty="0">
              <a:solidFill>
                <a:srgbClr val="008000"/>
              </a:solidFill>
            </a:endParaRPr>
          </a:p>
        </p:txBody>
      </p:sp>
      <p:sp>
        <p:nvSpPr>
          <p:cNvPr id="19" name="TextBox 18"/>
          <p:cNvSpPr txBox="1"/>
          <p:nvPr/>
        </p:nvSpPr>
        <p:spPr>
          <a:xfrm>
            <a:off x="6843203" y="1163152"/>
            <a:ext cx="1031051" cy="400110"/>
          </a:xfrm>
          <a:prstGeom prst="rect">
            <a:avLst/>
          </a:prstGeom>
          <a:noFill/>
        </p:spPr>
        <p:txBody>
          <a:bodyPr wrap="none" rtlCol="0">
            <a:spAutoFit/>
          </a:bodyPr>
          <a:lstStyle/>
          <a:p>
            <a:r>
              <a:rPr lang="en-US" sz="2000" b="1" dirty="0" smtClean="0">
                <a:solidFill>
                  <a:srgbClr val="008000"/>
                </a:solidFill>
              </a:rPr>
              <a:t>Artifact</a:t>
            </a:r>
            <a:endParaRPr lang="en-US" sz="2000" b="1" dirty="0">
              <a:solidFill>
                <a:srgbClr val="008000"/>
              </a:solidFill>
            </a:endParaRPr>
          </a:p>
        </p:txBody>
      </p:sp>
      <p:sp>
        <p:nvSpPr>
          <p:cNvPr id="20" name="Right Arrow 19"/>
          <p:cNvSpPr/>
          <p:nvPr/>
        </p:nvSpPr>
        <p:spPr>
          <a:xfrm rot="19558019">
            <a:off x="6599427" y="1654647"/>
            <a:ext cx="844653" cy="184092"/>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ight Arrow 25"/>
          <p:cNvSpPr/>
          <p:nvPr/>
        </p:nvSpPr>
        <p:spPr>
          <a:xfrm rot="3098651">
            <a:off x="7487761" y="3236181"/>
            <a:ext cx="760469" cy="226072"/>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5867400" y="3429000"/>
            <a:ext cx="1002197" cy="400110"/>
          </a:xfrm>
          <a:prstGeom prst="rect">
            <a:avLst/>
          </a:prstGeom>
          <a:noFill/>
        </p:spPr>
        <p:txBody>
          <a:bodyPr wrap="none" rtlCol="0">
            <a:spAutoFit/>
          </a:bodyPr>
          <a:lstStyle/>
          <a:p>
            <a:r>
              <a:rPr lang="en-US" sz="2000" b="1" dirty="0" smtClean="0">
                <a:solidFill>
                  <a:srgbClr val="008000"/>
                </a:solidFill>
              </a:rPr>
              <a:t>Subject</a:t>
            </a:r>
            <a:endParaRPr lang="en-US" sz="2000" b="1" dirty="0">
              <a:solidFill>
                <a:srgbClr val="008000"/>
              </a:solidFill>
            </a:endParaRPr>
          </a:p>
        </p:txBody>
      </p:sp>
      <p:sp>
        <p:nvSpPr>
          <p:cNvPr id="28" name="TextBox 27"/>
          <p:cNvSpPr txBox="1"/>
          <p:nvPr/>
        </p:nvSpPr>
        <p:spPr>
          <a:xfrm>
            <a:off x="8127797" y="3440959"/>
            <a:ext cx="908146" cy="400110"/>
          </a:xfrm>
          <a:prstGeom prst="rect">
            <a:avLst/>
          </a:prstGeom>
          <a:noFill/>
        </p:spPr>
        <p:txBody>
          <a:bodyPr wrap="none" rtlCol="0">
            <a:spAutoFit/>
          </a:bodyPr>
          <a:lstStyle/>
          <a:p>
            <a:r>
              <a:rPr lang="en-US" sz="2000" b="1" dirty="0">
                <a:solidFill>
                  <a:srgbClr val="008000"/>
                </a:solidFill>
              </a:rPr>
              <a:t>O</a:t>
            </a:r>
            <a:r>
              <a:rPr lang="en-US" sz="2000" b="1" dirty="0" smtClean="0">
                <a:solidFill>
                  <a:srgbClr val="008000"/>
                </a:solidFill>
              </a:rPr>
              <a:t>bject</a:t>
            </a:r>
            <a:endParaRPr lang="en-US" sz="2000" b="1" dirty="0">
              <a:solidFill>
                <a:srgbClr val="008000"/>
              </a:solidFill>
            </a:endParaRPr>
          </a:p>
        </p:txBody>
      </p:sp>
      <p:sp>
        <p:nvSpPr>
          <p:cNvPr id="29" name="TextBox 28"/>
          <p:cNvSpPr txBox="1"/>
          <p:nvPr/>
        </p:nvSpPr>
        <p:spPr>
          <a:xfrm>
            <a:off x="6940150" y="2599443"/>
            <a:ext cx="1031051" cy="400110"/>
          </a:xfrm>
          <a:prstGeom prst="rect">
            <a:avLst/>
          </a:prstGeom>
          <a:noFill/>
        </p:spPr>
        <p:txBody>
          <a:bodyPr wrap="none" rtlCol="0">
            <a:spAutoFit/>
          </a:bodyPr>
          <a:lstStyle/>
          <a:p>
            <a:r>
              <a:rPr lang="en-US" sz="2000" b="1" dirty="0" smtClean="0">
                <a:solidFill>
                  <a:srgbClr val="008000"/>
                </a:solidFill>
              </a:rPr>
              <a:t>Artifact</a:t>
            </a:r>
            <a:endParaRPr lang="en-US" sz="2000" b="1" dirty="0">
              <a:solidFill>
                <a:srgbClr val="008000"/>
              </a:solidFill>
            </a:endParaRPr>
          </a:p>
        </p:txBody>
      </p:sp>
      <p:sp>
        <p:nvSpPr>
          <p:cNvPr id="30" name="Right Arrow 29"/>
          <p:cNvSpPr/>
          <p:nvPr/>
        </p:nvSpPr>
        <p:spPr>
          <a:xfrm rot="19092305">
            <a:off x="6696374" y="3226301"/>
            <a:ext cx="844653" cy="184092"/>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ight Arrow 30"/>
          <p:cNvSpPr/>
          <p:nvPr/>
        </p:nvSpPr>
        <p:spPr>
          <a:xfrm rot="14148896">
            <a:off x="7862310" y="3989673"/>
            <a:ext cx="844653" cy="184092"/>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ight Arrow 31"/>
          <p:cNvSpPr/>
          <p:nvPr/>
        </p:nvSpPr>
        <p:spPr>
          <a:xfrm rot="19147066">
            <a:off x="5948820" y="4003989"/>
            <a:ext cx="844653" cy="184092"/>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ight Arrow 32"/>
          <p:cNvSpPr/>
          <p:nvPr/>
        </p:nvSpPr>
        <p:spPr>
          <a:xfrm rot="18406495">
            <a:off x="7312671" y="4030834"/>
            <a:ext cx="844653" cy="184092"/>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ight Arrow 33"/>
          <p:cNvSpPr/>
          <p:nvPr/>
        </p:nvSpPr>
        <p:spPr>
          <a:xfrm rot="21397322">
            <a:off x="6328367" y="4424221"/>
            <a:ext cx="844653" cy="184092"/>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ight Arrow 34"/>
          <p:cNvSpPr/>
          <p:nvPr/>
        </p:nvSpPr>
        <p:spPr>
          <a:xfrm rot="21401399">
            <a:off x="7593729" y="4476344"/>
            <a:ext cx="844653" cy="184092"/>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ight Arrow 35"/>
          <p:cNvSpPr/>
          <p:nvPr/>
        </p:nvSpPr>
        <p:spPr>
          <a:xfrm rot="178984" flipV="1">
            <a:off x="6957557" y="3561546"/>
            <a:ext cx="844653" cy="212014"/>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ight Arrow 36"/>
          <p:cNvSpPr/>
          <p:nvPr/>
        </p:nvSpPr>
        <p:spPr>
          <a:xfrm rot="21432706" flipV="1">
            <a:off x="6783623" y="2018117"/>
            <a:ext cx="1197735" cy="181739"/>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ight Arrow 37"/>
          <p:cNvSpPr/>
          <p:nvPr/>
        </p:nvSpPr>
        <p:spPr>
          <a:xfrm rot="13678766">
            <a:off x="6613751" y="4015387"/>
            <a:ext cx="844653" cy="184092"/>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6750694" y="4532171"/>
            <a:ext cx="1031920" cy="707886"/>
          </a:xfrm>
          <a:prstGeom prst="rect">
            <a:avLst/>
          </a:prstGeom>
          <a:noFill/>
        </p:spPr>
        <p:txBody>
          <a:bodyPr wrap="square" rtlCol="0">
            <a:spAutoFit/>
          </a:bodyPr>
          <a:lstStyle/>
          <a:p>
            <a:r>
              <a:rPr lang="en-US" sz="2000" b="1" dirty="0" smtClean="0">
                <a:solidFill>
                  <a:srgbClr val="008000"/>
                </a:solidFill>
              </a:rPr>
              <a:t>Com-munity</a:t>
            </a:r>
            <a:endParaRPr lang="en-US" sz="2000" b="1" dirty="0">
              <a:solidFill>
                <a:srgbClr val="008000"/>
              </a:solidFill>
            </a:endParaRPr>
          </a:p>
        </p:txBody>
      </p:sp>
      <p:sp>
        <p:nvSpPr>
          <p:cNvPr id="40" name="TextBox 39"/>
          <p:cNvSpPr txBox="1"/>
          <p:nvPr/>
        </p:nvSpPr>
        <p:spPr>
          <a:xfrm>
            <a:off x="7807155" y="4532171"/>
            <a:ext cx="1476927" cy="707886"/>
          </a:xfrm>
          <a:prstGeom prst="rect">
            <a:avLst/>
          </a:prstGeom>
          <a:noFill/>
        </p:spPr>
        <p:txBody>
          <a:bodyPr wrap="square" rtlCol="0">
            <a:spAutoFit/>
          </a:bodyPr>
          <a:lstStyle/>
          <a:p>
            <a:r>
              <a:rPr lang="en-US" sz="2000" b="1" dirty="0" smtClean="0">
                <a:solidFill>
                  <a:srgbClr val="008000"/>
                </a:solidFill>
              </a:rPr>
              <a:t>Division of Labor</a:t>
            </a:r>
            <a:endParaRPr lang="en-US" sz="2000" b="1" dirty="0">
              <a:solidFill>
                <a:srgbClr val="008000"/>
              </a:solidFill>
            </a:endParaRPr>
          </a:p>
        </p:txBody>
      </p:sp>
      <p:sp>
        <p:nvSpPr>
          <p:cNvPr id="41" name="TextBox 40"/>
          <p:cNvSpPr txBox="1"/>
          <p:nvPr/>
        </p:nvSpPr>
        <p:spPr>
          <a:xfrm>
            <a:off x="5618053" y="4569019"/>
            <a:ext cx="781158" cy="400110"/>
          </a:xfrm>
          <a:prstGeom prst="rect">
            <a:avLst/>
          </a:prstGeom>
          <a:noFill/>
        </p:spPr>
        <p:txBody>
          <a:bodyPr wrap="none" rtlCol="0">
            <a:spAutoFit/>
          </a:bodyPr>
          <a:lstStyle/>
          <a:p>
            <a:r>
              <a:rPr lang="en-US" sz="2000" b="1" dirty="0" smtClean="0">
                <a:solidFill>
                  <a:srgbClr val="008000"/>
                </a:solidFill>
              </a:rPr>
              <a:t>Rules</a:t>
            </a:r>
            <a:endParaRPr lang="en-US" sz="2000" b="1" dirty="0">
              <a:solidFill>
                <a:srgbClr val="008000"/>
              </a:solidFill>
            </a:endParaRPr>
          </a:p>
        </p:txBody>
      </p:sp>
    </p:spTree>
    <p:extLst>
      <p:ext uri="{BB962C8B-B14F-4D97-AF65-F5344CB8AC3E}">
        <p14:creationId xmlns:p14="http://schemas.microsoft.com/office/powerpoint/2010/main" val="39163796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SOHO.thmx</Template>
  <TotalTime>2889</TotalTime>
  <Words>2303</Words>
  <Application>Microsoft Macintosh PowerPoint</Application>
  <PresentationFormat>On-screen Show (4:3)</PresentationFormat>
  <Paragraphs>221</Paragraphs>
  <Slides>35</Slides>
  <Notes>7</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Soho</vt:lpstr>
      <vt:lpstr>Damsa’s Model as a  knowledge object</vt:lpstr>
      <vt:lpstr>Damsa’s Model as a Knowledge Object</vt:lpstr>
      <vt:lpstr>1. State of the art theoretical framework</vt:lpstr>
      <vt:lpstr>PowerPoint Presentation</vt:lpstr>
      <vt:lpstr>PowerPoint Presentation</vt:lpstr>
      <vt:lpstr>PowerPoint Presentation</vt:lpstr>
      <vt:lpstr>2. Visualizing the coherent theoretical model</vt:lpstr>
      <vt:lpstr>PowerPoint Presentation</vt:lpstr>
      <vt:lpstr>PowerPoint Presentation</vt:lpstr>
      <vt:lpstr>PowerPoint Presentation</vt:lpstr>
      <vt:lpstr>PowerPoint Presentation</vt:lpstr>
      <vt:lpstr>PowerPoint Presentation</vt:lpstr>
      <vt:lpstr>Refining theory through interaction analysis</vt:lpstr>
      <vt:lpstr>PowerPoint Presentation</vt:lpstr>
      <vt:lpstr>3. The dissertation as a knowledge object</vt:lpstr>
      <vt:lpstr>A. Productive interaction</vt:lpstr>
      <vt:lpstr>A. Productive interaction</vt:lpstr>
      <vt:lpstr>B. Shared epistemic agency</vt:lpstr>
      <vt:lpstr>C. Interaction trajectory</vt:lpstr>
      <vt:lpstr>D. Shared knowledge objects</vt:lpstr>
      <vt:lpstr>PowerPoint Presentation</vt:lpstr>
      <vt:lpstr>4. Contributions to my personal perspective</vt:lpstr>
      <vt:lpstr>5. Integrating the model with VMT</vt:lpstr>
      <vt:lpstr>A. Productive interaction</vt:lpstr>
      <vt:lpstr>B. Shared epistemic agency</vt:lpstr>
      <vt:lpstr>C. Interaction trajectory</vt:lpstr>
      <vt:lpstr>D. Shared knowledge objects</vt:lpstr>
      <vt:lpstr>D. Shared knowledge objects</vt:lpstr>
      <vt:lpstr>E. Methodology &amp; Pedagogy</vt:lpstr>
      <vt:lpstr>6. Knowledge challenges now</vt:lpstr>
      <vt:lpstr>6. Knowledge challenges now</vt:lpstr>
      <vt:lpstr>6. Knowledge challenges now</vt:lpstr>
      <vt:lpstr>6. Knowledge challenges now</vt:lpstr>
      <vt:lpstr>The future for Crina Damsa</vt:lpstr>
      <vt:lpstr>For further info…</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Gerry Stahl</dc:creator>
  <cp:lastModifiedBy>Gerry Stahl</cp:lastModifiedBy>
  <cp:revision>85</cp:revision>
  <dcterms:created xsi:type="dcterms:W3CDTF">2013-09-15T23:01:14Z</dcterms:created>
  <dcterms:modified xsi:type="dcterms:W3CDTF">2013-10-17T20:56:15Z</dcterms:modified>
</cp:coreProperties>
</file>