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0"/>
  </p:notesMasterIdLst>
  <p:handoutMasterIdLst>
    <p:handoutMasterId r:id="rId21"/>
  </p:handoutMasterIdLst>
  <p:sldIdLst>
    <p:sldId id="302" r:id="rId2"/>
    <p:sldId id="358" r:id="rId3"/>
    <p:sldId id="364" r:id="rId4"/>
    <p:sldId id="365" r:id="rId5"/>
    <p:sldId id="330" r:id="rId6"/>
    <p:sldId id="363" r:id="rId7"/>
    <p:sldId id="344" r:id="rId8"/>
    <p:sldId id="348" r:id="rId9"/>
    <p:sldId id="350" r:id="rId10"/>
    <p:sldId id="354" r:id="rId11"/>
    <p:sldId id="351" r:id="rId12"/>
    <p:sldId id="356" r:id="rId13"/>
    <p:sldId id="360" r:id="rId14"/>
    <p:sldId id="361" r:id="rId15"/>
    <p:sldId id="362" r:id="rId16"/>
    <p:sldId id="353" r:id="rId17"/>
    <p:sldId id="343" r:id="rId18"/>
    <p:sldId id="366" r:id="rId19"/>
  </p:sldIdLst>
  <p:sldSz cx="9144000" cy="6858000" type="screen4x3"/>
  <p:notesSz cx="6858000" cy="9144000"/>
  <p:defaultTextStyle>
    <a:defPPr>
      <a:defRPr lang="en-US"/>
    </a:defPPr>
    <a:lvl1pPr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9" clrMode="bw" frameSlides="1"/>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B85F6"/>
    <a:srgbClr val="141E2C"/>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87" d="100"/>
          <a:sy n="87" d="100"/>
        </p:scale>
        <p:origin x="-696"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93" d="100"/>
        <a:sy n="193" d="100"/>
      </p:scale>
      <p:origin x="0" y="2416"/>
    </p:cViewPr>
  </p:sorterViewPr>
  <p:notesViewPr>
    <p:cSldViewPr snapToObjects="1">
      <p:cViewPr varScale="1">
        <p:scale>
          <a:sx n="89" d="100"/>
          <a:sy n="89" d="100"/>
        </p:scale>
        <p:origin x="-3248"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29" charset="0"/>
                <a:ea typeface="ＭＳ Ｐゴシック" pitchFamily="29" charset="-128"/>
                <a:cs typeface="ＭＳ Ｐゴシック" pitchFamily="29" charset="-128"/>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29" charset="0"/>
                <a:ea typeface="ＭＳ Ｐゴシック" pitchFamily="29" charset="-128"/>
                <a:cs typeface="ＭＳ Ｐゴシック" pitchFamily="29" charset="-128"/>
              </a:defRPr>
            </a:lvl1pPr>
          </a:lstStyle>
          <a:p>
            <a:pPr>
              <a:defRPr/>
            </a:pPr>
            <a:fld id="{C47DA3A4-2779-C443-A03B-9BCC4F8F99A6}" type="datetime1">
              <a:rPr lang="en-US"/>
              <a:pPr>
                <a:defRPr/>
              </a:pPr>
              <a:t>7/5/12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29" charset="0"/>
                <a:ea typeface="ＭＳ Ｐゴシック" pitchFamily="29" charset="-128"/>
                <a:cs typeface="ＭＳ Ｐゴシック" pitchFamily="29"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29" charset="0"/>
                <a:ea typeface="ＭＳ Ｐゴシック" pitchFamily="29" charset="-128"/>
                <a:cs typeface="ＭＳ Ｐゴシック" pitchFamily="29" charset="-128"/>
              </a:defRPr>
            </a:lvl1pPr>
          </a:lstStyle>
          <a:p>
            <a:pPr>
              <a:defRPr/>
            </a:pPr>
            <a:fld id="{83C32EF6-D122-9949-9A5D-29C455C31703}" type="slidenum">
              <a:rPr lang="en-US"/>
              <a:pPr>
                <a:defRPr/>
              </a:pPr>
              <a:t>‹#›</a:t>
            </a:fld>
            <a:endParaRPr lang="en-US"/>
          </a:p>
        </p:txBody>
      </p:sp>
    </p:spTree>
    <p:extLst>
      <p:ext uri="{BB962C8B-B14F-4D97-AF65-F5344CB8AC3E}">
        <p14:creationId xmlns:p14="http://schemas.microsoft.com/office/powerpoint/2010/main" val="398982821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29" charset="0"/>
                <a:ea typeface="ＭＳ Ｐゴシック" pitchFamily="29" charset="-128"/>
                <a:cs typeface="ＭＳ Ｐゴシック" pitchFamily="29" charset="-128"/>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29" charset="0"/>
                <a:ea typeface="ＭＳ Ｐゴシック" pitchFamily="29" charset="-128"/>
                <a:cs typeface="ＭＳ Ｐゴシック" pitchFamily="29" charset="-128"/>
              </a:defRPr>
            </a:lvl1pPr>
          </a:lstStyle>
          <a:p>
            <a:pPr>
              <a:defRPr/>
            </a:pPr>
            <a:fld id="{4109F5D5-0571-6D40-85BB-986CABB809D2}" type="datetime1">
              <a:rPr lang="en-US"/>
              <a:pPr>
                <a:defRPr/>
              </a:pPr>
              <a:t>7/5/12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29" charset="0"/>
                <a:ea typeface="ＭＳ Ｐゴシック" pitchFamily="29" charset="-128"/>
                <a:cs typeface="ＭＳ Ｐゴシック" pitchFamily="29"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29" charset="0"/>
                <a:ea typeface="ＭＳ Ｐゴシック" pitchFamily="29" charset="-128"/>
                <a:cs typeface="ＭＳ Ｐゴシック" pitchFamily="29" charset="-128"/>
              </a:defRPr>
            </a:lvl1pPr>
          </a:lstStyle>
          <a:p>
            <a:pPr>
              <a:defRPr/>
            </a:pPr>
            <a:fld id="{94EE7961-88B4-D346-BE79-92C6819C0565}" type="slidenum">
              <a:rPr lang="en-US"/>
              <a:pPr>
                <a:defRPr/>
              </a:pPr>
              <a:t>‹#›</a:t>
            </a:fld>
            <a:endParaRPr lang="en-US"/>
          </a:p>
        </p:txBody>
      </p:sp>
    </p:spTree>
    <p:extLst>
      <p:ext uri="{BB962C8B-B14F-4D97-AF65-F5344CB8AC3E}">
        <p14:creationId xmlns:p14="http://schemas.microsoft.com/office/powerpoint/2010/main" val="3282408115"/>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29" charset="-128"/>
        <a:cs typeface="ＭＳ Ｐゴシック" pitchFamily="29"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29"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29"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29"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2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6386"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b="1" dirty="0" smtClean="0">
                <a:solidFill>
                  <a:schemeClr val="accent6">
                    <a:lumMod val="50000"/>
                  </a:schemeClr>
                </a:solidFill>
                <a:latin typeface="Arial Rounded MT Bold"/>
                <a:ea typeface="ＭＳ Ｐゴシック" pitchFamily="-111" charset="-128"/>
                <a:cs typeface="Arial Rounded MT Bold"/>
              </a:rPr>
              <a:t>Mediating Group Cognition through Digital Interaction</a:t>
            </a:r>
          </a:p>
          <a:p>
            <a:pPr>
              <a:defRPr/>
            </a:pPr>
            <a:r>
              <a:rPr lang="en-US" dirty="0" smtClean="0">
                <a:latin typeface="Calibri" charset="0"/>
                <a:ea typeface="ＭＳ Ｐゴシック" charset="0"/>
                <a:cs typeface="ＭＳ Ｐゴシック" charset="0"/>
              </a:rPr>
              <a:t>The </a:t>
            </a:r>
            <a:r>
              <a:rPr lang="en-US" dirty="0">
                <a:latin typeface="Calibri" charset="0"/>
                <a:ea typeface="ＭＳ Ｐゴシック" charset="0"/>
                <a:cs typeface="ＭＳ Ｐゴシック" charset="0"/>
              </a:rPr>
              <a:t>conference organizers invited me </a:t>
            </a:r>
            <a:r>
              <a:rPr lang="en-US" dirty="0" smtClean="0">
                <a:latin typeface="Calibri" charset="0"/>
                <a:ea typeface="ＭＳ Ｐゴシック" charset="0"/>
                <a:cs typeface="ＭＳ Ｐゴシック" charset="0"/>
              </a:rPr>
              <a:t>to this conference to </a:t>
            </a:r>
            <a:r>
              <a:rPr lang="en-US" dirty="0">
                <a:latin typeface="Calibri" charset="0"/>
                <a:ea typeface="ＭＳ Ｐゴシック" charset="0"/>
                <a:cs typeface="ＭＳ Ｐゴシック" charset="0"/>
              </a:rPr>
              <a:t>raise the issue of </a:t>
            </a:r>
            <a:r>
              <a:rPr lang="en-US" dirty="0" smtClean="0">
                <a:latin typeface="Calibri" charset="0"/>
                <a:ea typeface="ＭＳ Ｐゴシック" charset="0"/>
                <a:cs typeface="ＭＳ Ｐゴシック" charset="0"/>
              </a:rPr>
              <a:t>how to support </a:t>
            </a:r>
            <a:r>
              <a:rPr lang="en-US" dirty="0">
                <a:latin typeface="Calibri" charset="0"/>
                <a:ea typeface="ＭＳ Ｐゴシック" charset="0"/>
                <a:cs typeface="ＭＳ Ｐゴシック" charset="0"/>
              </a:rPr>
              <a:t>online discourse</a:t>
            </a:r>
          </a:p>
          <a:p>
            <a:pPr>
              <a:defRPr/>
            </a:pPr>
            <a:r>
              <a:rPr lang="en-US" dirty="0">
                <a:latin typeface="Calibri" charset="0"/>
                <a:ea typeface="ＭＳ Ｐゴシック" charset="0"/>
                <a:cs typeface="ＭＳ Ｐゴシック" charset="0"/>
              </a:rPr>
              <a:t>I will try to be controversial </a:t>
            </a:r>
            <a:r>
              <a:rPr lang="en-US" dirty="0" smtClean="0">
                <a:latin typeface="Calibri" charset="0"/>
                <a:ea typeface="ＭＳ Ｐゴシック" charset="0"/>
                <a:cs typeface="ＭＳ Ｐゴシック" charset="0"/>
              </a:rPr>
              <a:t>today and to provide </a:t>
            </a:r>
            <a:r>
              <a:rPr lang="en-US" dirty="0">
                <a:latin typeface="Calibri" charset="0"/>
                <a:ea typeface="ＭＳ Ｐゴシック" charset="0"/>
                <a:cs typeface="ＭＳ Ｐゴシック" charset="0"/>
              </a:rPr>
              <a:t>a perspective that raises some </a:t>
            </a:r>
            <a:r>
              <a:rPr lang="en-US" dirty="0" smtClean="0">
                <a:latin typeface="Calibri" charset="0"/>
                <a:ea typeface="ＭＳ Ｐゴシック" charset="0"/>
                <a:cs typeface="ＭＳ Ｐゴシック" charset="0"/>
              </a:rPr>
              <a:t>questions from </a:t>
            </a:r>
            <a:r>
              <a:rPr lang="en-US" dirty="0">
                <a:latin typeface="Calibri" charset="0"/>
                <a:ea typeface="ＭＳ Ｐゴシック" charset="0"/>
                <a:cs typeface="ＭＳ Ｐゴシック" charset="0"/>
              </a:rPr>
              <a:t>the perspective of my </a:t>
            </a:r>
            <a:r>
              <a:rPr lang="en-US" dirty="0" smtClean="0">
                <a:latin typeface="Calibri" charset="0"/>
                <a:ea typeface="ＭＳ Ｐゴシック" charset="0"/>
                <a:cs typeface="ＭＳ Ｐゴシック" charset="0"/>
              </a:rPr>
              <a:t>research during the past 8 years </a:t>
            </a:r>
            <a:r>
              <a:rPr lang="en-US" dirty="0">
                <a:latin typeface="Calibri" charset="0"/>
                <a:ea typeface="ＭＳ Ｐゴシック" charset="0"/>
                <a:cs typeface="ＭＳ Ｐゴシック" charset="0"/>
              </a:rPr>
              <a:t>into Virtual Math </a:t>
            </a:r>
            <a:r>
              <a:rPr lang="en-US" dirty="0" smtClean="0">
                <a:latin typeface="Calibri" charset="0"/>
                <a:ea typeface="ＭＳ Ｐゴシック" charset="0"/>
                <a:cs typeface="ＭＳ Ｐゴシック" charset="0"/>
              </a:rPr>
              <a:t>Teams</a:t>
            </a:r>
          </a:p>
          <a:p>
            <a:pPr>
              <a:defRPr/>
            </a:pPr>
            <a:r>
              <a:rPr lang="en-US" dirty="0" smtClean="0">
                <a:latin typeface="Calibri" charset="0"/>
                <a:ea typeface="ＭＳ Ｐゴシック" charset="0"/>
                <a:cs typeface="ＭＳ Ｐゴシック" charset="0"/>
              </a:rPr>
              <a:t>Please excuse my reading my notes; it is the only way I can make my point in 15 minutes</a:t>
            </a:r>
            <a:endParaRPr lang="en-US" dirty="0">
              <a:latin typeface="Calibri" charset="0"/>
              <a:ea typeface="ＭＳ Ｐゴシック" charset="0"/>
              <a:cs typeface="ＭＳ Ｐゴシック" charset="0"/>
            </a:endParaRPr>
          </a:p>
        </p:txBody>
      </p:sp>
      <p:sp>
        <p:nvSpPr>
          <p:cNvPr id="1638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B3722FA-5556-3042-B3E9-DC5328F07164}" type="slidenum">
              <a:rPr lang="en-US" sz="1200">
                <a:latin typeface="Calibri" charset="0"/>
              </a:rPr>
              <a:pPr eaLnBrk="1" hangingPunct="1"/>
              <a:t>1</a:t>
            </a:fld>
            <a:endParaRPr lang="en-US" sz="1200">
              <a:latin typeface="Calibri"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3250"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atin typeface="Calibri" charset="0"/>
                <a:ea typeface="ＭＳ Ｐゴシック" charset="0"/>
                <a:cs typeface="ＭＳ Ｐゴシック" charset="0"/>
              </a:rPr>
              <a:t>Smith, Stein, et al’s presentation on orchestrating classroom discussion indicates how complex it is to guide student collaborative learning well.</a:t>
            </a:r>
          </a:p>
          <a:p>
            <a:r>
              <a:rPr lang="en-US">
                <a:latin typeface="Calibri" charset="0"/>
                <a:ea typeface="ＭＳ Ｐゴシック" charset="0"/>
                <a:cs typeface="ＭＳ Ｐゴシック" charset="0"/>
              </a:rPr>
              <a:t>Teachers should ideally anticipate student misconceptions, monitor their ideas and have them presented to the class in a strategic sequence.</a:t>
            </a:r>
          </a:p>
          <a:p>
            <a:endParaRPr lang="en-US">
              <a:latin typeface="Calibri" charset="0"/>
              <a:ea typeface="ＭＳ Ｐゴシック" charset="0"/>
              <a:cs typeface="ＭＳ Ｐゴシック" charset="0"/>
            </a:endParaRPr>
          </a:p>
          <a:p>
            <a:r>
              <a:rPr lang="en-US">
                <a:latin typeface="Calibri" charset="0"/>
                <a:ea typeface="ＭＳ Ｐゴシック" charset="0"/>
                <a:cs typeface="ＭＳ Ｐゴシック" charset="0"/>
              </a:rPr>
              <a:t>Margaret S. </a:t>
            </a:r>
            <a:r>
              <a:rPr lang="en-US" b="1">
                <a:latin typeface="Calibri" charset="0"/>
                <a:ea typeface="ＭＳ Ｐゴシック" charset="0"/>
                <a:cs typeface="ＭＳ Ｐゴシック" charset="0"/>
              </a:rPr>
              <a:t>Smith</a:t>
            </a:r>
            <a:r>
              <a:rPr lang="en-US">
                <a:latin typeface="Calibri" charset="0"/>
                <a:ea typeface="ＭＳ Ｐゴシック" charset="0"/>
                <a:cs typeface="ＭＳ Ｐゴシック" charset="0"/>
              </a:rPr>
              <a:t>, Elizabeth K. </a:t>
            </a:r>
            <a:r>
              <a:rPr lang="en-US" b="1">
                <a:latin typeface="Calibri" charset="0"/>
                <a:ea typeface="ＭＳ Ｐゴシック" charset="0"/>
                <a:cs typeface="ＭＳ Ｐゴシック" charset="0"/>
              </a:rPr>
              <a:t>Hughes</a:t>
            </a:r>
            <a:r>
              <a:rPr lang="en-US">
                <a:latin typeface="Calibri" charset="0"/>
                <a:ea typeface="ＭＳ Ｐゴシック" charset="0"/>
                <a:cs typeface="ＭＳ Ｐゴシック" charset="0"/>
              </a:rPr>
              <a:t>, Randi A. </a:t>
            </a:r>
            <a:r>
              <a:rPr lang="en-US" b="1">
                <a:latin typeface="Calibri" charset="0"/>
                <a:ea typeface="ＭＳ Ｐゴシック" charset="0"/>
                <a:cs typeface="ＭＳ Ｐゴシック" charset="0"/>
              </a:rPr>
              <a:t>Engle</a:t>
            </a:r>
            <a:r>
              <a:rPr lang="en-US">
                <a:latin typeface="Calibri" charset="0"/>
                <a:ea typeface="ＭＳ Ｐゴシック" charset="0"/>
                <a:cs typeface="ＭＳ Ｐゴシック" charset="0"/>
              </a:rPr>
              <a:t>, and Mary Kay </a:t>
            </a:r>
            <a:r>
              <a:rPr lang="en-US" b="1">
                <a:latin typeface="Calibri" charset="0"/>
                <a:ea typeface="ＭＳ Ｐゴシック" charset="0"/>
                <a:cs typeface="ＭＳ Ｐゴシック" charset="0"/>
              </a:rPr>
              <a:t>Stein</a:t>
            </a:r>
            <a:r>
              <a:rPr lang="en-US">
                <a:latin typeface="Calibri" charset="0"/>
                <a:ea typeface="ＭＳ Ｐゴシック" charset="0"/>
                <a:cs typeface="ＭＳ Ｐゴシック" charset="0"/>
              </a:rPr>
              <a:t>,</a:t>
            </a:r>
          </a:p>
          <a:p>
            <a:r>
              <a:rPr lang="en-US" i="1">
                <a:latin typeface="Calibri" charset="0"/>
                <a:ea typeface="ＭＳ Ｐゴシック" charset="0"/>
                <a:cs typeface="ＭＳ Ｐゴシック" charset="0"/>
              </a:rPr>
              <a:t>Mathematics Teaching in the Middle School</a:t>
            </a:r>
            <a:r>
              <a:rPr lang="en-US">
                <a:latin typeface="Calibri" charset="0"/>
                <a:ea typeface="ＭＳ Ｐゴシック" charset="0"/>
                <a:cs typeface="ＭＳ Ｐゴシック" charset="0"/>
              </a:rPr>
              <a:t>, 14 (9), May 2009,549-555.</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5298"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atin typeface="Calibri" charset="0"/>
                <a:ea typeface="ＭＳ Ｐゴシック" charset="0"/>
                <a:cs typeface="ＭＳ Ｐゴシック" charset="0"/>
              </a:rPr>
              <a:t>I fear that if it is hard for experienced human teachers, it will be even harder for software agents,</a:t>
            </a:r>
          </a:p>
          <a:p>
            <a:r>
              <a:rPr lang="en-US">
                <a:latin typeface="Calibri" charset="0"/>
                <a:ea typeface="ＭＳ Ｐゴシック" charset="0"/>
                <a:cs typeface="ＭＳ Ｐゴシック" charset="0"/>
              </a:rPr>
              <a:t>that are programmed based on simplifying heuristics planned in advance.</a:t>
            </a:r>
          </a:p>
          <a:p>
            <a:r>
              <a:rPr lang="en-US">
                <a:latin typeface="Calibri" charset="0"/>
                <a:ea typeface="ＭＳ Ｐゴシック" charset="0"/>
                <a:cs typeface="ＭＳ Ｐゴシック" charset="0"/>
              </a:rPr>
              <a:t>Although Carolyn is hopeful that technical advances can make agents more effective,</a:t>
            </a:r>
          </a:p>
          <a:p>
            <a:r>
              <a:rPr lang="en-US">
                <a:latin typeface="Calibri" charset="0"/>
                <a:ea typeface="ＭＳ Ｐゴシック" charset="0"/>
                <a:cs typeface="ＭＳ Ｐゴシック" charset="0"/>
              </a:rPr>
              <a:t>I wonder if there are theoretical limits that impose practical limits on the abilities of agents to interact in small groups of students.</a:t>
            </a:r>
          </a:p>
          <a:p>
            <a:r>
              <a:rPr lang="en-US">
                <a:latin typeface="Calibri" charset="0"/>
                <a:ea typeface="ＭＳ Ｐゴシック" charset="0"/>
                <a:cs typeface="ＭＳ Ｐゴシック" charset="0"/>
              </a:rPr>
              <a:t>(This tension drives the research collaboration between Carolyn and me.)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7346"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atin typeface="Calibri" charset="0"/>
                <a:ea typeface="ＭＳ Ｐゴシック" charset="0"/>
                <a:cs typeface="ＭＳ Ｐゴシック" charset="0"/>
              </a:rPr>
              <a:t>While there may be effective ways for computers to scaffold and support groups,</a:t>
            </a:r>
          </a:p>
          <a:p>
            <a:r>
              <a:rPr lang="en-US">
                <a:latin typeface="Calibri" charset="0"/>
                <a:ea typeface="ＭＳ Ｐゴシック" charset="0"/>
                <a:cs typeface="ＭＳ Ｐゴシック" charset="0"/>
              </a:rPr>
              <a:t>It may be a strategic mistake to pretend that the agents are humanoid.</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9394"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atin typeface="Calibri" charset="0"/>
                <a:ea typeface="ＭＳ Ｐゴシック" charset="0"/>
                <a:cs typeface="ＭＳ Ｐゴシック" charset="0"/>
              </a:rPr>
              <a:t>Lucy Suchman stressed that the limits of software supports should be made very clear to users,</a:t>
            </a:r>
          </a:p>
          <a:p>
            <a:r>
              <a:rPr lang="en-US">
                <a:latin typeface="Calibri" charset="0"/>
                <a:ea typeface="ＭＳ Ｐゴシック" charset="0"/>
                <a:cs typeface="ＭＳ Ｐゴシック" charset="0"/>
              </a:rPr>
              <a:t>to avoid unrealistic expectations that lead to problems of interaction with the systems.</a:t>
            </a:r>
          </a:p>
          <a:p>
            <a:r>
              <a:rPr lang="en-US">
                <a:latin typeface="Calibri" charset="0"/>
                <a:ea typeface="ＭＳ Ｐゴシック" charset="0"/>
                <a:cs typeface="ＭＳ Ｐゴシック" charset="0"/>
              </a:rPr>
              <a:t>While the VMT system addresses some of her concerns, I do not think we have yet made clear to the users the limits of agents and other software functions.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61442"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atin typeface="Calibri" charset="0"/>
                <a:ea typeface="ＭＳ Ｐゴシック" charset="0"/>
                <a:cs typeface="ＭＳ Ｐゴシック" charset="0"/>
              </a:rPr>
              <a:t>We need to test a broad range of different approaches to supporting online group work, motivated by very diverse theoretical frameworks.</a:t>
            </a:r>
          </a:p>
          <a:p>
            <a:r>
              <a:rPr lang="en-US">
                <a:latin typeface="Calibri" charset="0"/>
                <a:ea typeface="ＭＳ Ｐゴシック" charset="0"/>
                <a:cs typeface="ＭＳ Ｐゴシック" charset="0"/>
              </a:rPr>
              <a:t>Dillenbourg has noted the problem of scripted agents distracting from the student-centered nature of collaborative learning.</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63490"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atin typeface="Calibri" charset="0"/>
                <a:ea typeface="ＭＳ Ｐゴシック" charset="0"/>
                <a:cs typeface="ＭＳ Ｐゴシック" charset="0"/>
              </a:rPr>
              <a:t>If accountable-talk moves are imposed in ways not well situated in student discourse,</a:t>
            </a:r>
          </a:p>
          <a:p>
            <a:r>
              <a:rPr lang="en-US">
                <a:latin typeface="Calibri" charset="0"/>
                <a:ea typeface="ＭＳ Ｐゴシック" charset="0"/>
                <a:cs typeface="ＭＳ Ｐゴシック" charset="0"/>
              </a:rPr>
              <a:t>the effect may be counter-productive.</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65538"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atin typeface="Calibri" charset="0"/>
                <a:ea typeface="ＭＳ Ｐゴシック" charset="0"/>
                <a:cs typeface="ＭＳ Ｐゴシック" charset="0"/>
              </a:rPr>
              <a:t>In our studies of Virtual Math Teams, we have seen how groups of students work.</a:t>
            </a:r>
          </a:p>
          <a:p>
            <a:r>
              <a:rPr lang="en-US">
                <a:latin typeface="Calibri" charset="0"/>
                <a:ea typeface="ＭＳ Ｐゴシック" charset="0"/>
                <a:cs typeface="ＭＳ Ｐゴシック" charset="0"/>
              </a:rPr>
              <a:t>The embodied, situated and cultural nature of people may make human cognition -- of both individuals and groups – essentially different from AI, even in the future</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67586"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atin typeface="Calibri" charset="0"/>
                <a:ea typeface="ＭＳ Ｐゴシック" charset="0"/>
                <a:cs typeface="ＭＳ Ｐゴシック" charset="0"/>
              </a:rPr>
              <a:t>My theoretical concerns arise from case studies</a:t>
            </a:r>
          </a:p>
          <a:p>
            <a:r>
              <a:rPr lang="en-US">
                <a:latin typeface="Calibri" charset="0"/>
                <a:ea typeface="ＭＳ Ｐゴシック" charset="0"/>
                <a:cs typeface="ＭＳ Ｐゴシック" charset="0"/>
              </a:rPr>
              <a:t>And the issues of scaffolding, mentoring and agents must be addressed through experimental trials. </a:t>
            </a:r>
          </a:p>
          <a:p>
            <a:r>
              <a:rPr lang="en-US">
                <a:latin typeface="Calibri" charset="0"/>
                <a:ea typeface="ＭＳ Ｐゴシック" charset="0"/>
                <a:cs typeface="ＭＳ Ｐゴシック" charset="0"/>
              </a:rPr>
              <a:t>These are empirical questions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69634"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atin typeface="Calibri" charset="0"/>
                <a:ea typeface="ＭＳ Ｐゴシック" charset="0"/>
                <a:cs typeface="ＭＳ Ｐゴシック" charset="0"/>
              </a:rPr>
              <a:t>This is my conclusion slide on the potential of computer support for online group cognition.</a:t>
            </a:r>
          </a:p>
          <a:p>
            <a:r>
              <a:rPr lang="en-US">
                <a:latin typeface="Calibri" charset="0"/>
                <a:ea typeface="ＭＳ Ｐゴシック" charset="0"/>
                <a:cs typeface="ＭＳ Ｐゴシック" charset="0"/>
              </a:rPr>
              <a:t>I guess this has been obvious to some people for awhile.  </a:t>
            </a:r>
            <a:r>
              <a:rPr lang="en-US">
                <a:latin typeface="Calibri" charset="0"/>
                <a:ea typeface="ＭＳ Ｐゴシック" charset="0"/>
                <a:cs typeface="ＭＳ Ｐゴシック" charset="0"/>
                <a:sym typeface="Wingdings" charset="0"/>
              </a:rPr>
              <a:t></a:t>
            </a:r>
          </a:p>
          <a:p>
            <a:r>
              <a:rPr lang="en-US">
                <a:latin typeface="Calibri" charset="0"/>
                <a:ea typeface="ＭＳ Ｐゴシック" charset="0"/>
                <a:cs typeface="ＭＳ Ｐゴシック" charset="0"/>
                <a:sym typeface="Wingdings" charset="0"/>
              </a:rPr>
              <a:t>The question remains: how can we harness that power for learning?</a:t>
            </a:r>
            <a:endParaRPr lang="en-US">
              <a:latin typeface="Calibri"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69634"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atin typeface="Calibri" charset="0"/>
                <a:ea typeface="ＭＳ Ｐゴシック" charset="0"/>
                <a:cs typeface="ＭＳ Ｐゴシック" charset="0"/>
              </a:rPr>
              <a:t>This is my conclusion slide on the potential of computer support for online group cognition.</a:t>
            </a:r>
          </a:p>
          <a:p>
            <a:r>
              <a:rPr lang="en-US">
                <a:latin typeface="Calibri" charset="0"/>
                <a:ea typeface="ＭＳ Ｐゴシック" charset="0"/>
                <a:cs typeface="ＭＳ Ｐゴシック" charset="0"/>
              </a:rPr>
              <a:t>I guess this has been obvious to some people for awhile.  </a:t>
            </a:r>
            <a:r>
              <a:rPr lang="en-US">
                <a:latin typeface="Calibri" charset="0"/>
                <a:ea typeface="ＭＳ Ｐゴシック" charset="0"/>
                <a:cs typeface="ＭＳ Ｐゴシック" charset="0"/>
                <a:sym typeface="Wingdings" charset="0"/>
              </a:rPr>
              <a:t></a:t>
            </a:r>
          </a:p>
          <a:p>
            <a:r>
              <a:rPr lang="en-US">
                <a:latin typeface="Calibri" charset="0"/>
                <a:ea typeface="ＭＳ Ｐゴシック" charset="0"/>
                <a:cs typeface="ＭＳ Ｐゴシック" charset="0"/>
                <a:sym typeface="Wingdings" charset="0"/>
              </a:rPr>
              <a:t>The question remains: how can we harness that power for learning?</a:t>
            </a:r>
            <a:endParaRPr lang="en-US">
              <a:latin typeface="Calibri"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69634"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atin typeface="Calibri" charset="0"/>
                <a:ea typeface="ＭＳ Ｐゴシック" charset="0"/>
                <a:cs typeface="ＭＳ Ｐゴシック" charset="0"/>
              </a:rPr>
              <a:t>This is my conclusion slide on the potential of computer support for online group cognition.</a:t>
            </a:r>
          </a:p>
          <a:p>
            <a:r>
              <a:rPr lang="en-US">
                <a:latin typeface="Calibri" charset="0"/>
                <a:ea typeface="ＭＳ Ｐゴシック" charset="0"/>
                <a:cs typeface="ＭＳ Ｐゴシック" charset="0"/>
              </a:rPr>
              <a:t>I guess this has been obvious to some people for awhile.  </a:t>
            </a:r>
            <a:r>
              <a:rPr lang="en-US">
                <a:latin typeface="Calibri" charset="0"/>
                <a:ea typeface="ＭＳ Ｐゴシック" charset="0"/>
                <a:cs typeface="ＭＳ Ｐゴシック" charset="0"/>
                <a:sym typeface="Wingdings" charset="0"/>
              </a:rPr>
              <a:t></a:t>
            </a:r>
          </a:p>
          <a:p>
            <a:r>
              <a:rPr lang="en-US">
                <a:latin typeface="Calibri" charset="0"/>
                <a:ea typeface="ＭＳ Ｐゴシック" charset="0"/>
                <a:cs typeface="ＭＳ Ｐゴシック" charset="0"/>
                <a:sym typeface="Wingdings" charset="0"/>
              </a:rPr>
              <a:t>The question remains: how can we harness that power for learning?</a:t>
            </a:r>
            <a:endParaRPr lang="en-US">
              <a:latin typeface="Calibri"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69634"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atin typeface="Calibri" charset="0"/>
                <a:ea typeface="ＭＳ Ｐゴシック" charset="0"/>
                <a:cs typeface="ＭＳ Ｐゴシック" charset="0"/>
              </a:rPr>
              <a:t>This is my conclusion slide on the potential of computer support for online group cognition.</a:t>
            </a:r>
          </a:p>
          <a:p>
            <a:r>
              <a:rPr lang="en-US">
                <a:latin typeface="Calibri" charset="0"/>
                <a:ea typeface="ＭＳ Ｐゴシック" charset="0"/>
                <a:cs typeface="ＭＳ Ｐゴシック" charset="0"/>
              </a:rPr>
              <a:t>I guess this has been obvious to some people for awhile.  </a:t>
            </a:r>
            <a:r>
              <a:rPr lang="en-US">
                <a:latin typeface="Calibri" charset="0"/>
                <a:ea typeface="ＭＳ Ｐゴシック" charset="0"/>
                <a:cs typeface="ＭＳ Ｐゴシック" charset="0"/>
                <a:sym typeface="Wingdings" charset="0"/>
              </a:rPr>
              <a:t></a:t>
            </a:r>
          </a:p>
          <a:p>
            <a:r>
              <a:rPr lang="en-US">
                <a:latin typeface="Calibri" charset="0"/>
                <a:ea typeface="ＭＳ Ｐゴシック" charset="0"/>
                <a:cs typeface="ＭＳ Ｐゴシック" charset="0"/>
                <a:sym typeface="Wingdings" charset="0"/>
              </a:rPr>
              <a:t>The question remains: how can we harness that power for learning?</a:t>
            </a:r>
            <a:endParaRPr lang="en-US">
              <a:latin typeface="Calibri"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1986" name="Rectangle 3"/>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a:defRPr/>
            </a:pPr>
            <a:r>
              <a:rPr lang="en-US" dirty="0" smtClean="0">
                <a:latin typeface="Calibri" charset="0"/>
                <a:ea typeface="ＭＳ Ｐゴシック" charset="0"/>
                <a:cs typeface="ＭＳ Ｐゴシック" charset="0"/>
              </a:rPr>
              <a:t>Here are 4 observations from this case study:</a:t>
            </a:r>
          </a:p>
          <a:p>
            <a:pPr>
              <a:defRPr/>
            </a:pPr>
            <a:r>
              <a:rPr lang="en-US" dirty="0" smtClean="0">
                <a:latin typeface="Calibri" charset="0"/>
                <a:ea typeface="ＭＳ Ｐゴシック" charset="0"/>
                <a:cs typeface="ＭＳ Ｐゴシック" charset="0"/>
              </a:rPr>
              <a:t>1. There is a specific form of &gt;digital co-presence&lt; created in the VMT world with its specific media</a:t>
            </a:r>
          </a:p>
          <a:p>
            <a:pPr>
              <a:defRPr/>
            </a:pPr>
            <a:r>
              <a:rPr lang="en-US" dirty="0" smtClean="0">
                <a:latin typeface="Calibri" charset="0"/>
                <a:ea typeface="ＭＳ Ｐゴシック" charset="0"/>
                <a:cs typeface="ＭＳ Ｐゴシック" charset="0"/>
              </a:rPr>
              <a:t>2. There is &gt;collaboration&lt; in a strong sense of intimate co-construction of knowledge</a:t>
            </a:r>
          </a:p>
          <a:p>
            <a:pPr>
              <a:defRPr/>
            </a:pPr>
            <a:r>
              <a:rPr lang="en-US" dirty="0" smtClean="0">
                <a:latin typeface="Calibri" charset="0"/>
                <a:ea typeface="ＭＳ Ｐゴシック" charset="0"/>
                <a:cs typeface="ＭＳ Ｐゴシック" charset="0"/>
              </a:rPr>
              <a:t>3. The students bring and create group practices to maintain &gt;shared understanding&lt; of a shared world, shared objects, shared views of the objects</a:t>
            </a:r>
          </a:p>
          <a:p>
            <a:pPr>
              <a:defRPr/>
            </a:pPr>
            <a:r>
              <a:rPr lang="en-US" dirty="0" smtClean="0">
                <a:latin typeface="Calibri" charset="0"/>
                <a:ea typeface="ＭＳ Ｐゴシック" charset="0"/>
                <a:cs typeface="ＭＳ Ｐゴシック" charset="0"/>
              </a:rPr>
              <a:t>4, They achieve a &gt;group-cognitive&lt; result that is not attributable to any one group member alone</a:t>
            </a:r>
          </a:p>
          <a:p>
            <a:pPr>
              <a:defRPr/>
            </a:pPr>
            <a:r>
              <a:rPr lang="en-US" dirty="0" smtClean="0">
                <a:latin typeface="Calibri" charset="0"/>
                <a:ea typeface="ＭＳ Ｐゴシック" charset="0"/>
                <a:cs typeface="ＭＳ Ｐゴシック" charset="0"/>
              </a:rPr>
              <a:t>In a related study, I have analyzed the sequential co-construction in discourse of such group joint problem solving, which the group members could subsequently internalize for their individual mathematical thinking.</a:t>
            </a:r>
          </a:p>
          <a:p>
            <a:pPr>
              <a:defRPr/>
            </a:pPr>
            <a:r>
              <a:rPr lang="en-US" dirty="0" smtClean="0">
                <a:latin typeface="Calibri" charset="0"/>
                <a:ea typeface="ＭＳ Ｐゴシック" charset="0"/>
                <a:cs typeface="ＭＳ Ｐゴシック" charset="0"/>
              </a:rPr>
              <a:t>This sequential solution in the chat discourse could provide a model of natural, spontaneous accountable talk</a:t>
            </a:r>
          </a:p>
          <a:p>
            <a:pPr marL="228600" indent="-228600">
              <a:buFontTx/>
              <a:buAutoNum type="arabicPeriod"/>
              <a:defRPr/>
            </a:pPr>
            <a:endParaRPr lang="en-US" dirty="0">
              <a:latin typeface="Calibri"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1986" name="Rectangle 3"/>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a:defRPr/>
            </a:pPr>
            <a:r>
              <a:rPr lang="en-US" dirty="0" smtClean="0">
                <a:latin typeface="Calibri" charset="0"/>
                <a:ea typeface="ＭＳ Ｐゴシック" charset="0"/>
                <a:cs typeface="ＭＳ Ｐゴシック" charset="0"/>
              </a:rPr>
              <a:t>Here are 4 observations from this case study:</a:t>
            </a:r>
          </a:p>
          <a:p>
            <a:pPr>
              <a:defRPr/>
            </a:pPr>
            <a:r>
              <a:rPr lang="en-US" dirty="0" smtClean="0">
                <a:latin typeface="Calibri" charset="0"/>
                <a:ea typeface="ＭＳ Ｐゴシック" charset="0"/>
                <a:cs typeface="ＭＳ Ｐゴシック" charset="0"/>
              </a:rPr>
              <a:t>1. There is a specific form of &gt;digital co-presence&lt; created in the VMT world with its specific media</a:t>
            </a:r>
          </a:p>
          <a:p>
            <a:pPr>
              <a:defRPr/>
            </a:pPr>
            <a:r>
              <a:rPr lang="en-US" dirty="0" smtClean="0">
                <a:latin typeface="Calibri" charset="0"/>
                <a:ea typeface="ＭＳ Ｐゴシック" charset="0"/>
                <a:cs typeface="ＭＳ Ｐゴシック" charset="0"/>
              </a:rPr>
              <a:t>2. There is &gt;collaboration&lt; in a strong sense of intimate co-construction of knowledge</a:t>
            </a:r>
          </a:p>
          <a:p>
            <a:pPr>
              <a:defRPr/>
            </a:pPr>
            <a:r>
              <a:rPr lang="en-US" dirty="0" smtClean="0">
                <a:latin typeface="Calibri" charset="0"/>
                <a:ea typeface="ＭＳ Ｐゴシック" charset="0"/>
                <a:cs typeface="ＭＳ Ｐゴシック" charset="0"/>
              </a:rPr>
              <a:t>3. The students bring and create group practices to maintain &gt;shared understanding&lt; of a shared world, shared objects, shared views of the objects</a:t>
            </a:r>
          </a:p>
          <a:p>
            <a:pPr>
              <a:defRPr/>
            </a:pPr>
            <a:r>
              <a:rPr lang="en-US" dirty="0" smtClean="0">
                <a:latin typeface="Calibri" charset="0"/>
                <a:ea typeface="ＭＳ Ｐゴシック" charset="0"/>
                <a:cs typeface="ＭＳ Ｐゴシック" charset="0"/>
              </a:rPr>
              <a:t>4, They achieve a &gt;group-cognitive&lt; result that is not attributable to any one group member alone</a:t>
            </a:r>
          </a:p>
          <a:p>
            <a:pPr>
              <a:defRPr/>
            </a:pPr>
            <a:r>
              <a:rPr lang="en-US" dirty="0" smtClean="0">
                <a:latin typeface="Calibri" charset="0"/>
                <a:ea typeface="ＭＳ Ｐゴシック" charset="0"/>
                <a:cs typeface="ＭＳ Ｐゴシック" charset="0"/>
              </a:rPr>
              <a:t>In a related study, I have analyzed the sequential co-construction in discourse of such group joint problem solving, which the group members could subsequently internalize for their individual mathematical thinking.</a:t>
            </a:r>
          </a:p>
          <a:p>
            <a:pPr>
              <a:defRPr/>
            </a:pPr>
            <a:r>
              <a:rPr lang="en-US" dirty="0" smtClean="0">
                <a:latin typeface="Calibri" charset="0"/>
                <a:ea typeface="ＭＳ Ｐゴシック" charset="0"/>
                <a:cs typeface="ＭＳ Ｐゴシック" charset="0"/>
              </a:rPr>
              <a:t>This sequential solution in the chat discourse could provide a model of natural, spontaneous accountable talk</a:t>
            </a:r>
          </a:p>
          <a:p>
            <a:pPr marL="228600" indent="-228600">
              <a:buFontTx/>
              <a:buAutoNum type="arabicPeriod"/>
              <a:defRPr/>
            </a:pPr>
            <a:endParaRPr lang="en-US" dirty="0">
              <a:latin typeface="Calibri"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481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atin typeface="Calibri" charset="0"/>
                <a:ea typeface="ＭＳ Ｐゴシック" charset="0"/>
                <a:cs typeface="ＭＳ Ｐゴシック" charset="0"/>
              </a:rPr>
              <a:t>Here is how I specify the conference theme using these 4 empirical observations</a:t>
            </a:r>
          </a:p>
          <a:p>
            <a:r>
              <a:rPr lang="en-US">
                <a:latin typeface="Calibri" charset="0"/>
                <a:ea typeface="ＭＳ Ｐゴシック" charset="0"/>
                <a:cs typeface="ＭＳ Ｐゴシック" charset="0"/>
              </a:rPr>
              <a:t>[Read the question]</a:t>
            </a:r>
          </a:p>
          <a:p>
            <a:r>
              <a:rPr lang="en-US">
                <a:latin typeface="Calibri" charset="0"/>
                <a:ea typeface="ＭＳ Ｐゴシック" charset="0"/>
                <a:cs typeface="ＭＳ Ｐゴシック" charset="0"/>
              </a:rPr>
              <a:t>We can add powerful dynamic math tools to the software’s graphical, textual and symbolic media,</a:t>
            </a:r>
          </a:p>
          <a:p>
            <a:r>
              <a:rPr lang="en-US">
                <a:latin typeface="Calibri" charset="0"/>
                <a:ea typeface="ＭＳ Ｐゴシック" charset="0"/>
                <a:cs typeface="ＭＳ Ｐゴシック" charset="0"/>
              </a:rPr>
              <a:t>For instance, the VMT project is currently adding the GeoGebra dynamic math environment (pictured here) to the VMT software system.</a:t>
            </a:r>
          </a:p>
          <a:p>
            <a:r>
              <a:rPr lang="en-US">
                <a:latin typeface="Calibri" charset="0"/>
                <a:ea typeface="ＭＳ Ｐゴシック" charset="0"/>
                <a:cs typeface="ＭＳ Ｐゴシック" charset="0"/>
              </a:rPr>
              <a:t>But how do we guide students to co-construct math knowledge in such an environment?</a:t>
            </a:r>
          </a:p>
          <a:p>
            <a:r>
              <a:rPr lang="en-US">
                <a:latin typeface="Calibri" charset="0"/>
                <a:ea typeface="ＭＳ Ｐゴシック" charset="0"/>
                <a:cs typeface="ＭＳ Ｐゴシック" charset="0"/>
              </a:rPr>
              <a:t>I will now discuss the 4 features of interaction which we observed in the case study and which are mentioned in this question for today.</a:t>
            </a:r>
          </a:p>
        </p:txBody>
      </p:sp>
      <p:sp>
        <p:nvSpPr>
          <p:cNvPr id="3481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FD28BD3-933A-DE4C-BB3C-15EBE5AAA4B9}" type="slidenum">
              <a:rPr lang="en-US" sz="1200">
                <a:latin typeface="Calibri" charset="0"/>
              </a:rPr>
              <a:pPr eaLnBrk="1" hangingPunct="1"/>
              <a:t>7</a:t>
            </a:fld>
            <a:endParaRPr lang="en-US" sz="1200">
              <a:latin typeface="Calibri"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0962"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atin typeface="Calibri" charset="0"/>
                <a:ea typeface="ＭＳ Ｐゴシック" charset="0"/>
                <a:cs typeface="ＭＳ Ｐゴシック" charset="0"/>
              </a:rPr>
              <a:t>3. Shared world</a:t>
            </a:r>
          </a:p>
          <a:p>
            <a:r>
              <a:rPr lang="en-US">
                <a:latin typeface="Calibri" charset="0"/>
                <a:ea typeface="ＭＳ Ｐゴシック" charset="0"/>
                <a:cs typeface="ＭＳ Ｐゴシック" charset="0"/>
              </a:rPr>
              <a:t>Shared work with shared objects is already accountable to the object.</a:t>
            </a:r>
          </a:p>
          <a:p>
            <a:r>
              <a:rPr lang="en-US">
                <a:latin typeface="Calibri" charset="0"/>
                <a:ea typeface="ＭＳ Ｐゴシック" charset="0"/>
                <a:cs typeface="ＭＳ Ｐゴシック" charset="0"/>
              </a:rPr>
              <a:t>How can we encourage such shared co-referencing, joint focal attention and “seeing as” the same thing?</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1202"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atin typeface="Calibri" charset="0"/>
                <a:ea typeface="ＭＳ Ｐゴシック" charset="0"/>
                <a:cs typeface="ＭＳ Ｐゴシック" charset="0"/>
              </a:rPr>
              <a:t>Carolyn Rose and I have been investigating the use of software agents in the VMT environment to scaffold and guide group cognition.</a:t>
            </a:r>
          </a:p>
          <a:p>
            <a:r>
              <a:rPr lang="en-US">
                <a:latin typeface="Calibri" charset="0"/>
                <a:ea typeface="ＭＳ Ｐゴシック" charset="0"/>
                <a:cs typeface="ＭＳ Ｐゴシック" charset="0"/>
              </a:rPr>
              <a:t>We have seen how problematic accountable-talk agents can be.</a:t>
            </a:r>
          </a:p>
          <a:p>
            <a:r>
              <a:rPr lang="en-US">
                <a:latin typeface="Calibri" charset="0"/>
                <a:ea typeface="ＭＳ Ｐゴシック" charset="0"/>
                <a:cs typeface="ＭＳ Ｐゴシック" charset="0"/>
              </a:rPr>
              <a:t>Agents can be distracting, confusing, disruptive.</a:t>
            </a:r>
          </a:p>
          <a:p>
            <a:r>
              <a:rPr lang="en-US">
                <a:latin typeface="Calibri" charset="0"/>
                <a:ea typeface="ＭＳ Ｐゴシック" charset="0"/>
                <a:cs typeface="ＭＳ Ｐゴシック" charset="0"/>
              </a:rPr>
              <a:t>Agents are not good at listening to students, following their lead.</a:t>
            </a:r>
          </a:p>
          <a:p>
            <a:r>
              <a:rPr lang="en-US">
                <a:latin typeface="Calibri" charset="0"/>
                <a:ea typeface="ＭＳ Ｐゴシック" charset="0"/>
                <a:cs typeface="ＭＳ Ｐゴシック" charset="0"/>
              </a:rPr>
              <a:t>Agents are not well &gt;sitiuated&lt; in the group’s world.</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365125" cy="6854825"/>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a typeface="ＭＳ Ｐゴシック" pitchFamily="29" charset="-128"/>
              <a:cs typeface="ＭＳ Ｐゴシック" pitchFamily="29" charset="-128"/>
            </a:endParaRPr>
          </a:p>
        </p:txBody>
      </p:sp>
      <p:sp>
        <p:nvSpPr>
          <p:cNvPr id="5" name="Rectangle 4"/>
          <p:cNvSpPr/>
          <p:nvPr/>
        </p:nvSpPr>
        <p:spPr>
          <a:xfrm>
            <a:off x="309563" y="681038"/>
            <a:ext cx="46037"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a typeface="ＭＳ Ｐゴシック" pitchFamily="29" charset="-128"/>
              <a:cs typeface="ＭＳ Ｐゴシック" pitchFamily="29" charset="-128"/>
            </a:endParaRPr>
          </a:p>
        </p:txBody>
      </p:sp>
      <p:sp>
        <p:nvSpPr>
          <p:cNvPr id="6" name="Rectangle 5"/>
          <p:cNvSpPr/>
          <p:nvPr/>
        </p:nvSpPr>
        <p:spPr>
          <a:xfrm>
            <a:off x="268288" y="681038"/>
            <a:ext cx="2857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a typeface="ＭＳ Ｐゴシック" pitchFamily="29" charset="-128"/>
              <a:cs typeface="ＭＳ Ｐゴシック" pitchFamily="29" charset="-128"/>
            </a:endParaRPr>
          </a:p>
        </p:txBody>
      </p:sp>
      <p:sp>
        <p:nvSpPr>
          <p:cNvPr id="7" name="Rectangle 6"/>
          <p:cNvSpPr/>
          <p:nvPr/>
        </p:nvSpPr>
        <p:spPr>
          <a:xfrm>
            <a:off x="249238"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a typeface="ＭＳ Ｐゴシック" pitchFamily="29" charset="-128"/>
              <a:cs typeface="ＭＳ Ｐゴシック" pitchFamily="29" charset="-128"/>
            </a:endParaRPr>
          </a:p>
        </p:txBody>
      </p:sp>
      <p:sp>
        <p:nvSpPr>
          <p:cNvPr id="10" name="Rectangle 9"/>
          <p:cNvSpPr/>
          <p:nvPr/>
        </p:nvSpPr>
        <p:spPr>
          <a:xfrm>
            <a:off x="222250" y="681038"/>
            <a:ext cx="7938"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a typeface="ＭＳ Ｐゴシック" pitchFamily="29" charset="-128"/>
              <a:cs typeface="ＭＳ Ｐゴシック" pitchFamily="29" charset="-128"/>
            </a:endParaRPr>
          </a:p>
        </p:txBody>
      </p:sp>
      <p:sp>
        <p:nvSpPr>
          <p:cNvPr id="11" name="Rectangle 10"/>
          <p:cNvSpPr/>
          <p:nvPr/>
        </p:nvSpPr>
        <p:spPr>
          <a:xfrm>
            <a:off x="255588" y="5046663"/>
            <a:ext cx="73025" cy="1692275"/>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a typeface="ＭＳ Ｐゴシック" pitchFamily="29" charset="-128"/>
              <a:cs typeface="ＭＳ Ｐゴシック" pitchFamily="29" charset="-128"/>
            </a:endParaRPr>
          </a:p>
        </p:txBody>
      </p:sp>
      <p:sp>
        <p:nvSpPr>
          <p:cNvPr id="12" name="Rectangle 11"/>
          <p:cNvSpPr/>
          <p:nvPr/>
        </p:nvSpPr>
        <p:spPr>
          <a:xfrm>
            <a:off x="255588" y="4797425"/>
            <a:ext cx="73025"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a typeface="ＭＳ Ｐゴシック" pitchFamily="29" charset="-128"/>
              <a:cs typeface="ＭＳ Ｐゴシック" pitchFamily="29" charset="-128"/>
            </a:endParaRPr>
          </a:p>
        </p:txBody>
      </p:sp>
      <p:sp>
        <p:nvSpPr>
          <p:cNvPr id="13" name="Rectangle 12"/>
          <p:cNvSpPr/>
          <p:nvPr/>
        </p:nvSpPr>
        <p:spPr>
          <a:xfrm>
            <a:off x="255588" y="4637088"/>
            <a:ext cx="73025" cy="138112"/>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a typeface="ＭＳ Ｐゴシック" pitchFamily="29" charset="-128"/>
              <a:cs typeface="ＭＳ Ｐゴシック" pitchFamily="29" charset="-128"/>
            </a:endParaRPr>
          </a:p>
        </p:txBody>
      </p:sp>
      <p:sp>
        <p:nvSpPr>
          <p:cNvPr id="14" name="Rectangle 13"/>
          <p:cNvSpPr/>
          <p:nvPr/>
        </p:nvSpPr>
        <p:spPr>
          <a:xfrm>
            <a:off x="255588" y="4541838"/>
            <a:ext cx="73025" cy="746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a typeface="ＭＳ Ｐゴシック" pitchFamily="29" charset="-128"/>
              <a:cs typeface="ＭＳ Ｐゴシック" pitchFamily="29" charset="-128"/>
            </a:endParaRPr>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lstStyle>
          <a:p>
            <a:r>
              <a:rPr lang="en-US" smtClean="0"/>
              <a:t>Click to edit Master title style</a:t>
            </a:r>
            <a:endParaRPr lang="en-US" dirty="0"/>
          </a:p>
        </p:txBody>
      </p:sp>
      <p:sp>
        <p:nvSpPr>
          <p:cNvPr id="9" name="Subtitle 8"/>
          <p:cNvSpPr>
            <a:spLocks noGrp="1"/>
          </p:cNvSpPr>
          <p:nvPr>
            <p:ph type="subTitle" idx="1"/>
          </p:nvPr>
        </p:nvSpPr>
        <p:spPr>
          <a:xfrm>
            <a:off x="914400" y="2834640"/>
            <a:ext cx="7772400" cy="1508760"/>
          </a:xfrm>
        </p:spPr>
        <p:txBody>
          <a:bodyPr lIns="100584"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dirty="0"/>
          </a:p>
        </p:txBody>
      </p:sp>
      <p:sp>
        <p:nvSpPr>
          <p:cNvPr id="15" name="Footer Placeholder 16"/>
          <p:cNvSpPr>
            <a:spLocks noGrp="1"/>
          </p:cNvSpPr>
          <p:nvPr>
            <p:ph type="ftr" sz="quarter" idx="10"/>
          </p:nvPr>
        </p:nvSpPr>
        <p:spPr>
          <a:xfrm>
            <a:off x="914400" y="6416675"/>
            <a:ext cx="2667000" cy="365125"/>
          </a:xfrm>
          <a:prstGeom prst="rect">
            <a:avLst/>
          </a:prstGeom>
        </p:spPr>
        <p:txBody>
          <a:bodyPr vert="horz" wrap="square" lIns="91440" tIns="45720" rIns="91440" bIns="45720" numCol="1" anchor="t" anchorCtr="0" compatLnSpc="1">
            <a:prstTxWarp prst="textNoShape">
              <a:avLst/>
            </a:prstTxWarp>
          </a:bodyPr>
          <a:lstStyle>
            <a:lvl1pPr>
              <a:defRPr sz="1800">
                <a:solidFill>
                  <a:srgbClr val="0D5A50"/>
                </a:solidFill>
                <a:latin typeface="Corbel" pitchFamily="29" charset="0"/>
                <a:ea typeface="ＭＳ Ｐゴシック" pitchFamily="29" charset="-128"/>
                <a:cs typeface="ＭＳ Ｐゴシック" pitchFamily="29" charset="-128"/>
              </a:defRPr>
            </a:lvl1pPr>
          </a:lstStyle>
          <a:p>
            <a:pPr>
              <a:defRPr/>
            </a:pPr>
            <a:r>
              <a:rPr lang="en-US"/>
              <a:t>LRDC Sept. 23, 2011</a:t>
            </a:r>
          </a:p>
        </p:txBody>
      </p:sp>
      <p:sp>
        <p:nvSpPr>
          <p:cNvPr id="16" name="Slide Number Placeholder 28"/>
          <p:cNvSpPr>
            <a:spLocks noGrp="1"/>
          </p:cNvSpPr>
          <p:nvPr>
            <p:ph type="sldNum" sz="quarter" idx="11"/>
          </p:nvPr>
        </p:nvSpPr>
        <p:spPr/>
        <p:txBody>
          <a:bodyPr/>
          <a:lstStyle>
            <a:lvl1pPr>
              <a:defRPr>
                <a:solidFill>
                  <a:srgbClr val="0D5A50"/>
                </a:solidFill>
              </a:defRPr>
            </a:lvl1pPr>
          </a:lstStyle>
          <a:p>
            <a:pPr>
              <a:defRPr/>
            </a:pPr>
            <a:fld id="{7CFDC380-B2A3-394F-BE82-1B2F7CDC25A0}" type="slidenum">
              <a:rPr lang="en-US"/>
              <a:pPr>
                <a:defRPr/>
              </a:pPr>
              <a:t>‹#›</a:t>
            </a:fld>
            <a:endParaRPr lang="en-US" dirty="0"/>
          </a:p>
        </p:txBody>
      </p:sp>
    </p:spTree>
    <p:extLst>
      <p:ext uri="{BB962C8B-B14F-4D97-AF65-F5344CB8AC3E}">
        <p14:creationId xmlns:p14="http://schemas.microsoft.com/office/powerpoint/2010/main" val="1714421688"/>
      </p:ext>
    </p:extLst>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477000" y="6416675"/>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orbel" pitchFamily="29" charset="0"/>
                <a:ea typeface="ＭＳ Ｐゴシック" pitchFamily="29" charset="-128"/>
                <a:cs typeface="ＭＳ Ｐゴシック" pitchFamily="29" charset="-128"/>
              </a:defRPr>
            </a:lvl1pPr>
          </a:lstStyle>
          <a:p>
            <a:pPr>
              <a:defRPr/>
            </a:pPr>
            <a:endParaRPr lang="en-US"/>
          </a:p>
        </p:txBody>
      </p:sp>
      <p:sp>
        <p:nvSpPr>
          <p:cNvPr id="5" name="Footer Placeholder 4"/>
          <p:cNvSpPr>
            <a:spLocks noGrp="1"/>
          </p:cNvSpPr>
          <p:nvPr>
            <p:ph type="ftr" sz="quarter" idx="11"/>
          </p:nvPr>
        </p:nvSpPr>
        <p:spPr>
          <a:xfrm>
            <a:off x="914400" y="6416675"/>
            <a:ext cx="5562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orbel" pitchFamily="29" charset="0"/>
                <a:ea typeface="ＭＳ Ｐゴシック" pitchFamily="29" charset="-128"/>
                <a:cs typeface="ＭＳ Ｐゴシック" pitchFamily="29" charset="-128"/>
              </a:defRPr>
            </a:lvl1pPr>
          </a:lstStyle>
          <a:p>
            <a:pPr>
              <a:defRPr/>
            </a:pPr>
            <a:r>
              <a:rPr lang="en-US"/>
              <a:t>LRDC Sept. 23, 2011</a:t>
            </a:r>
          </a:p>
        </p:txBody>
      </p:sp>
      <p:sp>
        <p:nvSpPr>
          <p:cNvPr id="6" name="Slide Number Placeholder 5"/>
          <p:cNvSpPr>
            <a:spLocks noGrp="1"/>
          </p:cNvSpPr>
          <p:nvPr>
            <p:ph type="sldNum" sz="quarter" idx="12"/>
          </p:nvPr>
        </p:nvSpPr>
        <p:spPr/>
        <p:txBody>
          <a:bodyPr/>
          <a:lstStyle>
            <a:lvl1pPr>
              <a:defRPr/>
            </a:lvl1pPr>
          </a:lstStyle>
          <a:p>
            <a:pPr>
              <a:defRPr/>
            </a:pPr>
            <a:fld id="{E90DF338-E87B-8C4A-A3D1-389399FC94B7}" type="slidenum">
              <a:rPr lang="en-US"/>
              <a:pPr>
                <a:defRPr/>
              </a:pPr>
              <a:t>‹#›</a:t>
            </a:fld>
            <a:endParaRPr lang="en-US"/>
          </a:p>
        </p:txBody>
      </p:sp>
    </p:spTree>
    <p:extLst>
      <p:ext uri="{BB962C8B-B14F-4D97-AF65-F5344CB8AC3E}">
        <p14:creationId xmlns:p14="http://schemas.microsoft.com/office/powerpoint/2010/main" val="4169190417"/>
      </p:ext>
    </p:extLst>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5867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477000" y="6416675"/>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orbel" pitchFamily="29" charset="0"/>
                <a:ea typeface="ＭＳ Ｐゴシック" pitchFamily="29" charset="-128"/>
                <a:cs typeface="ＭＳ Ｐゴシック" pitchFamily="29" charset="-128"/>
              </a:defRPr>
            </a:lvl1pPr>
          </a:lstStyle>
          <a:p>
            <a:pPr>
              <a:defRPr/>
            </a:pPr>
            <a:endParaRPr lang="en-US"/>
          </a:p>
        </p:txBody>
      </p:sp>
      <p:sp>
        <p:nvSpPr>
          <p:cNvPr id="5" name="Footer Placeholder 4"/>
          <p:cNvSpPr>
            <a:spLocks noGrp="1"/>
          </p:cNvSpPr>
          <p:nvPr>
            <p:ph type="ftr" sz="quarter" idx="11"/>
          </p:nvPr>
        </p:nvSpPr>
        <p:spPr>
          <a:xfrm>
            <a:off x="914400" y="6416675"/>
            <a:ext cx="5562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orbel" pitchFamily="29" charset="0"/>
                <a:ea typeface="ＭＳ Ｐゴシック" pitchFamily="29" charset="-128"/>
                <a:cs typeface="ＭＳ Ｐゴシック" pitchFamily="29" charset="-128"/>
              </a:defRPr>
            </a:lvl1pPr>
          </a:lstStyle>
          <a:p>
            <a:pPr>
              <a:defRPr/>
            </a:pPr>
            <a:r>
              <a:rPr lang="en-US"/>
              <a:t>LRDC Sept. 23, 2011</a:t>
            </a:r>
          </a:p>
        </p:txBody>
      </p:sp>
      <p:sp>
        <p:nvSpPr>
          <p:cNvPr id="6" name="Slide Number Placeholder 5"/>
          <p:cNvSpPr>
            <a:spLocks noGrp="1"/>
          </p:cNvSpPr>
          <p:nvPr>
            <p:ph type="sldNum" sz="quarter" idx="12"/>
          </p:nvPr>
        </p:nvSpPr>
        <p:spPr/>
        <p:txBody>
          <a:bodyPr/>
          <a:lstStyle>
            <a:lvl1pPr>
              <a:defRPr/>
            </a:lvl1pPr>
          </a:lstStyle>
          <a:p>
            <a:pPr>
              <a:defRPr/>
            </a:pPr>
            <a:fld id="{BB6D99CE-F24E-4F47-B60A-0EAFCD154F1B}" type="slidenum">
              <a:rPr lang="en-US"/>
              <a:pPr>
                <a:defRPr/>
              </a:pPr>
              <a:t>‹#›</a:t>
            </a:fld>
            <a:endParaRPr lang="en-US"/>
          </a:p>
        </p:txBody>
      </p:sp>
    </p:spTree>
    <p:extLst>
      <p:ext uri="{BB962C8B-B14F-4D97-AF65-F5344CB8AC3E}">
        <p14:creationId xmlns:p14="http://schemas.microsoft.com/office/powerpoint/2010/main" val="67752713"/>
      </p:ext>
    </p:extLst>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b="1"/>
            </a:lvl1pPr>
            <a:lvl2pPr>
              <a:defRPr b="1"/>
            </a:lvl2pPr>
            <a:lvl3pPr>
              <a:defRPr b="1"/>
            </a:lvl3pPr>
            <a:lvl4pPr>
              <a:defRPr b="1"/>
            </a:lvl4pPr>
            <a:lvl5pPr>
              <a:defRPr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a:xfrm>
            <a:off x="355600" y="6373813"/>
            <a:ext cx="5562600" cy="365125"/>
          </a:xfrm>
          <a:prstGeom prst="rect">
            <a:avLst/>
          </a:prstGeom>
        </p:spPr>
        <p:txBody>
          <a:bodyPr vert="horz" wrap="square" lIns="91440" tIns="45720" rIns="91440" bIns="45720" numCol="1" anchor="t" anchorCtr="0" compatLnSpc="1">
            <a:prstTxWarp prst="textNoShape">
              <a:avLst/>
            </a:prstTxWarp>
          </a:bodyPr>
          <a:lstStyle>
            <a:lvl1pPr>
              <a:defRPr sz="1800">
                <a:solidFill>
                  <a:srgbClr val="0D5A50"/>
                </a:solidFill>
                <a:latin typeface="Corbel" pitchFamily="29" charset="0"/>
                <a:ea typeface="ＭＳ Ｐゴシック" pitchFamily="29" charset="-128"/>
                <a:cs typeface="ＭＳ Ｐゴシック" pitchFamily="29" charset="-128"/>
              </a:defRPr>
            </a:lvl1pPr>
          </a:lstStyle>
          <a:p>
            <a:pPr>
              <a:defRPr/>
            </a:pPr>
            <a:r>
              <a:rPr lang="en-US"/>
              <a:t>LRDC Sept. 23, 2011</a:t>
            </a:r>
          </a:p>
        </p:txBody>
      </p:sp>
      <p:sp>
        <p:nvSpPr>
          <p:cNvPr id="5" name="Slide Number Placeholder 5"/>
          <p:cNvSpPr>
            <a:spLocks noGrp="1"/>
          </p:cNvSpPr>
          <p:nvPr>
            <p:ph type="sldNum" sz="quarter" idx="11"/>
          </p:nvPr>
        </p:nvSpPr>
        <p:spPr>
          <a:xfrm>
            <a:off x="8229600" y="6373813"/>
            <a:ext cx="609600" cy="365125"/>
          </a:xfrm>
        </p:spPr>
        <p:txBody>
          <a:bodyPr/>
          <a:lstStyle>
            <a:lvl1pPr>
              <a:defRPr sz="1800">
                <a:solidFill>
                  <a:srgbClr val="0D5A50"/>
                </a:solidFill>
              </a:defRPr>
            </a:lvl1pPr>
          </a:lstStyle>
          <a:p>
            <a:pPr>
              <a:defRPr/>
            </a:pPr>
            <a:fld id="{F5A3ABBD-AA49-8C4A-9A92-F31FA417F7D1}" type="slidenum">
              <a:rPr lang="en-US"/>
              <a:pPr>
                <a:defRPr/>
              </a:pPr>
              <a:t>‹#›</a:t>
            </a:fld>
            <a:endParaRPr lang="en-US" dirty="0"/>
          </a:p>
        </p:txBody>
      </p:sp>
    </p:spTree>
    <p:extLst>
      <p:ext uri="{BB962C8B-B14F-4D97-AF65-F5344CB8AC3E}">
        <p14:creationId xmlns:p14="http://schemas.microsoft.com/office/powerpoint/2010/main" val="2851084532"/>
      </p:ext>
    </p:extLst>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Freeform 4"/>
          <p:cNvSpPr>
            <a:spLocks/>
          </p:cNvSpPr>
          <p:nvPr/>
        </p:nvSpPr>
        <p:spPr bwMode="auto">
          <a:xfrm>
            <a:off x="4829175" y="1073150"/>
            <a:ext cx="4321175" cy="5791200"/>
          </a:xfrm>
          <a:custGeom>
            <a:avLst/>
            <a:gdLst>
              <a:gd name="T0" fmla="*/ 0 w 2736"/>
              <a:gd name="T1" fmla="*/ 2147483647 h 3648"/>
              <a:gd name="T2" fmla="*/ 2147483647 w 2736"/>
              <a:gd name="T3" fmla="*/ 2147483647 h 3648"/>
              <a:gd name="T4" fmla="*/ 2147483647 w 2736"/>
              <a:gd name="T5" fmla="*/ 0 h 3648"/>
              <a:gd name="T6" fmla="*/ 2147483647 w 2736"/>
              <a:gd name="T7" fmla="*/ 2147483647 h 3648"/>
              <a:gd name="T8" fmla="*/ 2147483647 w 2736"/>
              <a:gd name="T9" fmla="*/ 2147483647 h 3648"/>
              <a:gd name="T10" fmla="*/ 2147483647 w 2736"/>
              <a:gd name="T11" fmla="*/ 2147483647 h 3648"/>
              <a:gd name="T12" fmla="*/ 0 w 2736"/>
              <a:gd name="T13" fmla="*/ 2147483647 h 3648"/>
              <a:gd name="T14" fmla="*/ 0 60000 65536"/>
              <a:gd name="T15" fmla="*/ 0 60000 65536"/>
              <a:gd name="T16" fmla="*/ 0 60000 65536"/>
              <a:gd name="T17" fmla="*/ 0 60000 65536"/>
              <a:gd name="T18" fmla="*/ 0 60000 65536"/>
              <a:gd name="T19" fmla="*/ 0 60000 65536"/>
              <a:gd name="T20" fmla="*/ 0 60000 65536"/>
              <a:gd name="T21" fmla="*/ 0 w 2736"/>
              <a:gd name="T22" fmla="*/ 0 h 3648"/>
              <a:gd name="T23" fmla="*/ 2736 w 2736"/>
              <a:gd name="T24" fmla="*/ 3648 h 36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736" h="3648">
                <a:moveTo>
                  <a:pt x="0" y="3648"/>
                </a:moveTo>
                <a:lnTo>
                  <a:pt x="720" y="2016"/>
                </a:lnTo>
                <a:lnTo>
                  <a:pt x="2736" y="672"/>
                </a:lnTo>
                <a:lnTo>
                  <a:pt x="2736" y="720"/>
                </a:lnTo>
                <a:lnTo>
                  <a:pt x="744" y="2038"/>
                </a:lnTo>
                <a:lnTo>
                  <a:pt x="48" y="3648"/>
                </a:lnTo>
                <a:lnTo>
                  <a:pt x="0" y="3648"/>
                </a:lnTo>
                <a:close/>
              </a:path>
            </a:pathLst>
          </a:custGeom>
          <a:noFill/>
          <a:ln w="3175" cap="flat" cmpd="sng">
            <a:solidFill>
              <a:schemeClr val="accent2">
                <a:alpha val="52940"/>
              </a:schemeClr>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Freeform 5"/>
          <p:cNvSpPr>
            <a:spLocks/>
          </p:cNvSpPr>
          <p:nvPr/>
        </p:nvSpPr>
        <p:spPr bwMode="auto">
          <a:xfrm>
            <a:off x="374650" y="0"/>
            <a:ext cx="5513388" cy="6615113"/>
          </a:xfrm>
          <a:custGeom>
            <a:avLst/>
            <a:gdLst>
              <a:gd name="T0" fmla="*/ 0 w 3504"/>
              <a:gd name="T1" fmla="*/ 2147483647 h 4128"/>
              <a:gd name="T2" fmla="*/ 0 w 3504"/>
              <a:gd name="T3" fmla="*/ 2147483647 h 4128"/>
              <a:gd name="T4" fmla="*/ 2147483647 w 3504"/>
              <a:gd name="T5" fmla="*/ 2147483647 h 4128"/>
              <a:gd name="T6" fmla="*/ 2147483647 w 3504"/>
              <a:gd name="T7" fmla="*/ 0 h 4128"/>
              <a:gd name="T8" fmla="*/ 2147483647 w 3504"/>
              <a:gd name="T9" fmla="*/ 0 h 4128"/>
              <a:gd name="T10" fmla="*/ 2147483647 w 3504"/>
              <a:gd name="T11" fmla="*/ 2147483647 h 4128"/>
              <a:gd name="T12" fmla="*/ 0 w 3504"/>
              <a:gd name="T13" fmla="*/ 2147483647 h 4128"/>
              <a:gd name="T14" fmla="*/ 0 60000 65536"/>
              <a:gd name="T15" fmla="*/ 0 60000 65536"/>
              <a:gd name="T16" fmla="*/ 0 60000 65536"/>
              <a:gd name="T17" fmla="*/ 0 60000 65536"/>
              <a:gd name="T18" fmla="*/ 0 60000 65536"/>
              <a:gd name="T19" fmla="*/ 0 60000 65536"/>
              <a:gd name="T20" fmla="*/ 0 60000 65536"/>
              <a:gd name="T21" fmla="*/ 0 w 3504"/>
              <a:gd name="T22" fmla="*/ 0 h 4128"/>
              <a:gd name="T23" fmla="*/ 3504 w 3504"/>
              <a:gd name="T24" fmla="*/ 4128 h 41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solidFill>
              <a:schemeClr val="accent2">
                <a:alpha val="52940"/>
              </a:schemeClr>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 name="Freeform 5"/>
          <p:cNvSpPr>
            <a:spLocks/>
          </p:cNvSpPr>
          <p:nvPr/>
        </p:nvSpPr>
        <p:spPr bwMode="auto">
          <a:xfrm rot="5236414">
            <a:off x="4461669" y="1483519"/>
            <a:ext cx="4114800" cy="1189038"/>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a:lstStyle/>
          <a:p>
            <a:pPr>
              <a:defRPr/>
            </a:pPr>
            <a:endParaRPr lang="en-US" sz="1800">
              <a:latin typeface="Corbel" pitchFamily="29" charset="0"/>
              <a:ea typeface="ＭＳ Ｐゴシック" pitchFamily="29" charset="-128"/>
              <a:cs typeface="ＭＳ Ｐゴシック" pitchFamily="29" charset="-128"/>
            </a:endParaRPr>
          </a:p>
        </p:txBody>
      </p:sp>
      <p:sp>
        <p:nvSpPr>
          <p:cNvPr id="7" name="Freeform 6"/>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sz="1800">
              <a:latin typeface="Corbel" pitchFamily="29" charset="0"/>
              <a:ea typeface="ＭＳ Ｐゴシック" pitchFamily="29" charset="-128"/>
              <a:cs typeface="ＭＳ Ｐゴシック" pitchFamily="29" charset="-128"/>
            </a:endParaRPr>
          </a:p>
        </p:txBody>
      </p:sp>
      <p:sp>
        <p:nvSpPr>
          <p:cNvPr id="8" name="Freeform 7"/>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sz="1800">
              <a:latin typeface="Corbel" pitchFamily="29" charset="0"/>
              <a:ea typeface="ＭＳ Ｐゴシック" pitchFamily="29" charset="-128"/>
              <a:cs typeface="ＭＳ Ｐゴシック" pitchFamily="29" charset="-128"/>
            </a:endParaRPr>
          </a:p>
        </p:txBody>
      </p:sp>
      <p:sp>
        <p:nvSpPr>
          <p:cNvPr id="9" name="Freeform 8"/>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sz="1800">
              <a:latin typeface="Corbel" pitchFamily="29" charset="0"/>
              <a:ea typeface="ＭＳ Ｐゴシック" pitchFamily="29" charset="-128"/>
              <a:cs typeface="ＭＳ Ｐゴシック" pitchFamily="29" charset="-128"/>
            </a:endParaRPr>
          </a:p>
        </p:txBody>
      </p:sp>
      <p:sp>
        <p:nvSpPr>
          <p:cNvPr id="10" name="Freeform 9"/>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sz="1800">
              <a:latin typeface="Corbel" pitchFamily="29" charset="0"/>
              <a:ea typeface="ＭＳ Ｐゴシック" pitchFamily="29" charset="-128"/>
              <a:cs typeface="ＭＳ Ｐゴシック" pitchFamily="29" charset="-128"/>
            </a:endParaRPr>
          </a:p>
        </p:txBody>
      </p:sp>
      <p:sp>
        <p:nvSpPr>
          <p:cNvPr id="11" name="Freeform 10"/>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sz="1800">
              <a:latin typeface="Corbel" pitchFamily="29" charset="0"/>
              <a:ea typeface="ＭＳ Ｐゴシック" pitchFamily="29" charset="-128"/>
              <a:cs typeface="ＭＳ Ｐゴシック" pitchFamily="29" charset="-128"/>
            </a:endParaRPr>
          </a:p>
        </p:txBody>
      </p:sp>
      <p:sp>
        <p:nvSpPr>
          <p:cNvPr id="12" name="Freeform 11"/>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sz="1800">
              <a:latin typeface="Corbel" pitchFamily="29" charset="0"/>
              <a:ea typeface="ＭＳ Ｐゴシック" pitchFamily="29" charset="-128"/>
              <a:cs typeface="ＭＳ Ｐゴシック" pitchFamily="29" charset="-128"/>
            </a:endParaRPr>
          </a:p>
        </p:txBody>
      </p:sp>
      <p:sp>
        <p:nvSpPr>
          <p:cNvPr id="13" name="Freeform 12"/>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sz="1800">
              <a:latin typeface="Corbel" pitchFamily="29" charset="0"/>
              <a:ea typeface="ＭＳ Ｐゴシック" pitchFamily="29" charset="-128"/>
              <a:cs typeface="ＭＳ Ｐゴシック" pitchFamily="29" charset="-128"/>
            </a:endParaRPr>
          </a:p>
        </p:txBody>
      </p:sp>
      <p:sp>
        <p:nvSpPr>
          <p:cNvPr id="14" name="Freeform 13"/>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sz="1800">
              <a:latin typeface="Corbel" pitchFamily="29" charset="0"/>
              <a:ea typeface="ＭＳ Ｐゴシック" pitchFamily="29" charset="-128"/>
              <a:cs typeface="ＭＳ Ｐゴシック" pitchFamily="29" charset="-128"/>
            </a:endParaRPr>
          </a:p>
        </p:txBody>
      </p:sp>
      <p:sp>
        <p:nvSpPr>
          <p:cNvPr id="15" name="Freeform 14"/>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sz="1800">
              <a:latin typeface="Corbel" pitchFamily="29" charset="0"/>
              <a:ea typeface="ＭＳ Ｐゴシック" pitchFamily="29" charset="-128"/>
              <a:cs typeface="ＭＳ Ｐゴシック" pitchFamily="29" charset="-128"/>
            </a:endParaRPr>
          </a:p>
        </p:txBody>
      </p:sp>
      <p:sp>
        <p:nvSpPr>
          <p:cNvPr id="16" name="Freeform 15"/>
          <p:cNvSpPr>
            <a:spLocks/>
          </p:cNvSpPr>
          <p:nvPr/>
        </p:nvSpPr>
        <p:spPr bwMode="auto">
          <a:xfrm>
            <a:off x="366713"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sz="1800">
              <a:latin typeface="Corbel" pitchFamily="29" charset="0"/>
              <a:ea typeface="ＭＳ Ｐゴシック" pitchFamily="29" charset="-128"/>
              <a:cs typeface="ＭＳ Ｐゴシック" pitchFamily="29" charset="-128"/>
            </a:endParaRPr>
          </a:p>
        </p:txBody>
      </p:sp>
      <p:sp>
        <p:nvSpPr>
          <p:cNvPr id="17" name="Freeform 16"/>
          <p:cNvSpPr>
            <a:spLocks/>
          </p:cNvSpPr>
          <p:nvPr/>
        </p:nvSpPr>
        <p:spPr bwMode="auto">
          <a:xfrm>
            <a:off x="366713"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sz="1800">
              <a:latin typeface="Corbel" pitchFamily="29" charset="0"/>
              <a:ea typeface="ＭＳ Ｐゴシック" pitchFamily="29" charset="-128"/>
              <a:cs typeface="ＭＳ Ｐゴシック" pitchFamily="29" charset="-128"/>
            </a:endParaRPr>
          </a:p>
        </p:txBody>
      </p:sp>
      <p:sp>
        <p:nvSpPr>
          <p:cNvPr id="18" name="Freeform 17"/>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a:lstStyle/>
          <a:p>
            <a:pPr>
              <a:defRPr/>
            </a:pPr>
            <a:endParaRPr lang="en-US" sz="1800">
              <a:latin typeface="Corbel" pitchFamily="29" charset="0"/>
              <a:ea typeface="ＭＳ Ｐゴシック" pitchFamily="29" charset="-128"/>
              <a:cs typeface="ＭＳ Ｐゴシック" pitchFamily="29" charset="-128"/>
            </a:endParaRPr>
          </a:p>
        </p:txBody>
      </p:sp>
      <p:sp>
        <p:nvSpPr>
          <p:cNvPr id="19" name="Rectangle 18"/>
          <p:cNvSpPr/>
          <p:nvPr/>
        </p:nvSpPr>
        <p:spPr>
          <a:xfrm>
            <a:off x="363538" y="401638"/>
            <a:ext cx="8504237" cy="887412"/>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a typeface="ＭＳ Ｐゴシック" pitchFamily="29" charset="-128"/>
              <a:cs typeface="ＭＳ Ｐゴシック" pitchFamily="29" charset="-128"/>
            </a:endParaRPr>
          </a:p>
        </p:txBody>
      </p:sp>
      <p:sp>
        <p:nvSpPr>
          <p:cNvPr id="20" name="Rectangle 19"/>
          <p:cNvSpPr/>
          <p:nvPr/>
        </p:nvSpPr>
        <p:spPr>
          <a:xfrm flipH="1">
            <a:off x="371475" y="681038"/>
            <a:ext cx="26988"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a typeface="ＭＳ Ｐゴシック" pitchFamily="29" charset="-128"/>
              <a:cs typeface="ＭＳ Ｐゴシック" pitchFamily="29" charset="-128"/>
            </a:endParaRPr>
          </a:p>
        </p:txBody>
      </p:sp>
      <p:sp>
        <p:nvSpPr>
          <p:cNvPr id="21" name="Rectangle 20"/>
          <p:cNvSpPr/>
          <p:nvPr/>
        </p:nvSpPr>
        <p:spPr>
          <a:xfrm flipH="1">
            <a:off x="411163" y="681038"/>
            <a:ext cx="26987"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a typeface="ＭＳ Ｐゴシック" pitchFamily="29" charset="-128"/>
              <a:cs typeface="ＭＳ Ｐゴシック" pitchFamily="29" charset="-128"/>
            </a:endParaRPr>
          </a:p>
        </p:txBody>
      </p:sp>
      <p:sp>
        <p:nvSpPr>
          <p:cNvPr id="22" name="Rectangle 21"/>
          <p:cNvSpPr/>
          <p:nvPr/>
        </p:nvSpPr>
        <p:spPr>
          <a:xfrm flipH="1">
            <a:off x="447675"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a typeface="ＭＳ Ｐゴシック" pitchFamily="29" charset="-128"/>
              <a:cs typeface="ＭＳ Ｐゴシック" pitchFamily="29" charset="-128"/>
            </a:endParaRPr>
          </a:p>
        </p:txBody>
      </p:sp>
      <p:sp>
        <p:nvSpPr>
          <p:cNvPr id="23" name="Rectangle 22"/>
          <p:cNvSpPr/>
          <p:nvPr/>
        </p:nvSpPr>
        <p:spPr>
          <a:xfrm flipH="1">
            <a:off x="476250"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a typeface="ＭＳ Ｐゴシック" pitchFamily="29" charset="-128"/>
              <a:cs typeface="ＭＳ Ｐゴシック" pitchFamily="29" charset="-128"/>
            </a:endParaRPr>
          </a:p>
        </p:txBody>
      </p:sp>
      <p:sp>
        <p:nvSpPr>
          <p:cNvPr id="24" name="Rectangle 23"/>
          <p:cNvSpPr/>
          <p:nvPr/>
        </p:nvSpPr>
        <p:spPr>
          <a:xfrm>
            <a:off x="500063" y="681038"/>
            <a:ext cx="36512"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a typeface="ＭＳ Ｐゴシック" pitchFamily="29" charset="-128"/>
              <a:cs typeface="ＭＳ Ｐゴシック" pitchFamily="29" charset="-128"/>
            </a:endParaRPr>
          </a:p>
        </p:txBody>
      </p:sp>
      <p:sp>
        <p:nvSpPr>
          <p:cNvPr id="3" name="Text Placeholder 2"/>
          <p:cNvSpPr>
            <a:spLocks noGrp="1"/>
          </p:cNvSpPr>
          <p:nvPr>
            <p:ph type="body" idx="1"/>
          </p:nvPr>
        </p:nvSpPr>
        <p:spPr>
          <a:xfrm>
            <a:off x="706902" y="1351672"/>
            <a:ext cx="5718048" cy="977486"/>
          </a:xfrm>
        </p:spPr>
        <p:txBody>
          <a:bodyPr lIns="82296" bIns="0"/>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lstStyle>
          <a:p>
            <a:r>
              <a:rPr lang="en-US" smtClean="0"/>
              <a:t>Click to edit Master title style</a:t>
            </a:r>
            <a:endParaRPr lang="en-US"/>
          </a:p>
        </p:txBody>
      </p:sp>
      <p:sp>
        <p:nvSpPr>
          <p:cNvPr id="25" name="Date Placeholder 3"/>
          <p:cNvSpPr>
            <a:spLocks noGrp="1"/>
          </p:cNvSpPr>
          <p:nvPr>
            <p:ph type="dt" sz="half" idx="10"/>
          </p:nvPr>
        </p:nvSpPr>
        <p:spPr>
          <a:xfrm>
            <a:off x="6477000" y="6416675"/>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orbel" pitchFamily="29" charset="0"/>
                <a:ea typeface="ＭＳ Ｐゴシック" pitchFamily="29" charset="-128"/>
                <a:cs typeface="ＭＳ Ｐゴシック" pitchFamily="29" charset="-128"/>
              </a:defRPr>
            </a:lvl1pPr>
          </a:lstStyle>
          <a:p>
            <a:pPr>
              <a:defRPr/>
            </a:pPr>
            <a:endParaRPr lang="en-US"/>
          </a:p>
        </p:txBody>
      </p:sp>
      <p:sp>
        <p:nvSpPr>
          <p:cNvPr id="26" name="Footer Placeholder 4"/>
          <p:cNvSpPr>
            <a:spLocks noGrp="1"/>
          </p:cNvSpPr>
          <p:nvPr>
            <p:ph type="ftr" sz="quarter" idx="11"/>
          </p:nvPr>
        </p:nvSpPr>
        <p:spPr>
          <a:xfrm>
            <a:off x="914400" y="6416675"/>
            <a:ext cx="5562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orbel" pitchFamily="29" charset="0"/>
                <a:ea typeface="ＭＳ Ｐゴシック" pitchFamily="29" charset="-128"/>
                <a:cs typeface="ＭＳ Ｐゴシック" pitchFamily="29" charset="-128"/>
              </a:defRPr>
            </a:lvl1pPr>
          </a:lstStyle>
          <a:p>
            <a:pPr>
              <a:defRPr/>
            </a:pPr>
            <a:r>
              <a:rPr lang="en-US"/>
              <a:t>LRDC Sept. 23, 2011</a:t>
            </a:r>
          </a:p>
        </p:txBody>
      </p:sp>
      <p:sp>
        <p:nvSpPr>
          <p:cNvPr id="27" name="Slide Number Placeholder 5"/>
          <p:cNvSpPr>
            <a:spLocks noGrp="1"/>
          </p:cNvSpPr>
          <p:nvPr>
            <p:ph type="sldNum" sz="quarter" idx="12"/>
          </p:nvPr>
        </p:nvSpPr>
        <p:spPr/>
        <p:txBody>
          <a:bodyPr/>
          <a:lstStyle>
            <a:lvl1pPr>
              <a:defRPr/>
            </a:lvl1pPr>
          </a:lstStyle>
          <a:p>
            <a:pPr>
              <a:defRPr/>
            </a:pPr>
            <a:fld id="{0EE13E72-3A5C-F44D-B690-1176FAFE59D6}" type="slidenum">
              <a:rPr lang="en-US"/>
              <a:pPr>
                <a:defRPr/>
              </a:pPr>
              <a:t>‹#›</a:t>
            </a:fld>
            <a:endParaRPr lang="en-US"/>
          </a:p>
        </p:txBody>
      </p:sp>
    </p:spTree>
    <p:extLst>
      <p:ext uri="{BB962C8B-B14F-4D97-AF65-F5344CB8AC3E}">
        <p14:creationId xmlns:p14="http://schemas.microsoft.com/office/powerpoint/2010/main" val="1641497384"/>
      </p:ext>
    </p:extLst>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477000" y="6416675"/>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orbel" pitchFamily="29" charset="0"/>
                <a:ea typeface="ＭＳ Ｐゴシック" pitchFamily="29" charset="-128"/>
                <a:cs typeface="ＭＳ Ｐゴシック" pitchFamily="29" charset="-128"/>
              </a:defRPr>
            </a:lvl1pPr>
          </a:lstStyle>
          <a:p>
            <a:pPr>
              <a:defRPr/>
            </a:pPr>
            <a:endParaRPr lang="en-US"/>
          </a:p>
        </p:txBody>
      </p:sp>
      <p:sp>
        <p:nvSpPr>
          <p:cNvPr id="6" name="Footer Placeholder 5"/>
          <p:cNvSpPr>
            <a:spLocks noGrp="1"/>
          </p:cNvSpPr>
          <p:nvPr>
            <p:ph type="ftr" sz="quarter" idx="11"/>
          </p:nvPr>
        </p:nvSpPr>
        <p:spPr>
          <a:xfrm>
            <a:off x="914400" y="6416675"/>
            <a:ext cx="5562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orbel" pitchFamily="29" charset="0"/>
                <a:ea typeface="ＭＳ Ｐゴシック" pitchFamily="29" charset="-128"/>
                <a:cs typeface="ＭＳ Ｐゴシック" pitchFamily="29" charset="-128"/>
              </a:defRPr>
            </a:lvl1pPr>
          </a:lstStyle>
          <a:p>
            <a:pPr>
              <a:defRPr/>
            </a:pPr>
            <a:r>
              <a:rPr lang="en-US"/>
              <a:t>LRDC Sept. 23, 2011</a:t>
            </a:r>
          </a:p>
        </p:txBody>
      </p:sp>
      <p:sp>
        <p:nvSpPr>
          <p:cNvPr id="7" name="Slide Number Placeholder 6"/>
          <p:cNvSpPr>
            <a:spLocks noGrp="1"/>
          </p:cNvSpPr>
          <p:nvPr>
            <p:ph type="sldNum" sz="quarter" idx="12"/>
          </p:nvPr>
        </p:nvSpPr>
        <p:spPr/>
        <p:txBody>
          <a:bodyPr/>
          <a:lstStyle>
            <a:lvl1pPr>
              <a:defRPr/>
            </a:lvl1pPr>
          </a:lstStyle>
          <a:p>
            <a:pPr>
              <a:defRPr/>
            </a:pPr>
            <a:fld id="{F8286D1C-4DCF-2A49-A87F-529B8950B023}" type="slidenum">
              <a:rPr lang="en-US"/>
              <a:pPr>
                <a:defRPr/>
              </a:pPr>
              <a:t>‹#›</a:t>
            </a:fld>
            <a:endParaRPr lang="en-US"/>
          </a:p>
        </p:txBody>
      </p:sp>
    </p:spTree>
    <p:extLst>
      <p:ext uri="{BB962C8B-B14F-4D97-AF65-F5344CB8AC3E}">
        <p14:creationId xmlns:p14="http://schemas.microsoft.com/office/powerpoint/2010/main" val="3581626601"/>
      </p:ext>
    </p:extLst>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Rectangle 6"/>
          <p:cNvSpPr/>
          <p:nvPr/>
        </p:nvSpPr>
        <p:spPr>
          <a:xfrm>
            <a:off x="0" y="401638"/>
            <a:ext cx="8867775" cy="887412"/>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a typeface="ＭＳ Ｐゴシック" pitchFamily="29" charset="-128"/>
              <a:cs typeface="ＭＳ Ｐゴシック" pitchFamily="29" charset="-128"/>
            </a:endParaRPr>
          </a:p>
        </p:txBody>
      </p:sp>
      <p:sp>
        <p:nvSpPr>
          <p:cNvPr id="8" name="Rectangle 7"/>
          <p:cNvSpPr/>
          <p:nvPr/>
        </p:nvSpPr>
        <p:spPr>
          <a:xfrm>
            <a:off x="87313" y="681038"/>
            <a:ext cx="46037"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a typeface="ＭＳ Ｐゴシック" pitchFamily="29" charset="-128"/>
              <a:cs typeface="ＭＳ Ｐゴシック" pitchFamily="29" charset="-128"/>
            </a:endParaRPr>
          </a:p>
        </p:txBody>
      </p:sp>
      <p:sp>
        <p:nvSpPr>
          <p:cNvPr id="9" name="Rectangle 8"/>
          <p:cNvSpPr/>
          <p:nvPr/>
        </p:nvSpPr>
        <p:spPr>
          <a:xfrm>
            <a:off x="47625" y="681038"/>
            <a:ext cx="26988"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a typeface="ＭＳ Ｐゴシック" pitchFamily="29" charset="-128"/>
              <a:cs typeface="ＭＳ Ｐゴシック" pitchFamily="29" charset="-128"/>
            </a:endParaRPr>
          </a:p>
        </p:txBody>
      </p:sp>
      <p:sp>
        <p:nvSpPr>
          <p:cNvPr id="10" name="Rectangle 9"/>
          <p:cNvSpPr/>
          <p:nvPr/>
        </p:nvSpPr>
        <p:spPr>
          <a:xfrm>
            <a:off x="28575"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a typeface="ＭＳ Ｐゴシック" pitchFamily="29" charset="-128"/>
              <a:cs typeface="ＭＳ Ｐゴシック" pitchFamily="29" charset="-128"/>
            </a:endParaRPr>
          </a:p>
        </p:txBody>
      </p:sp>
      <p:sp>
        <p:nvSpPr>
          <p:cNvPr id="11" name="Rectangle 10"/>
          <p:cNvSpPr/>
          <p:nvPr/>
        </p:nvSpPr>
        <p:spPr>
          <a:xfrm>
            <a:off x="0"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a typeface="ＭＳ Ｐゴシック" pitchFamily="29" charset="-128"/>
              <a:cs typeface="ＭＳ Ｐゴシック" pitchFamily="29" charset="-128"/>
            </a:endParaRPr>
          </a:p>
        </p:txBody>
      </p:sp>
      <p:sp>
        <p:nvSpPr>
          <p:cNvPr id="12" name="Rectangle 11"/>
          <p:cNvSpPr/>
          <p:nvPr/>
        </p:nvSpPr>
        <p:spPr>
          <a:xfrm flipH="1">
            <a:off x="149225" y="681038"/>
            <a:ext cx="2857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a typeface="ＭＳ Ｐゴシック" pitchFamily="29" charset="-128"/>
              <a:cs typeface="ＭＳ Ｐゴシック" pitchFamily="29" charset="-128"/>
            </a:endParaRPr>
          </a:p>
        </p:txBody>
      </p:sp>
      <p:sp>
        <p:nvSpPr>
          <p:cNvPr id="13" name="Rectangle 12"/>
          <p:cNvSpPr/>
          <p:nvPr/>
        </p:nvSpPr>
        <p:spPr>
          <a:xfrm flipH="1">
            <a:off x="188913" y="681038"/>
            <a:ext cx="2857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a typeface="ＭＳ Ｐゴシック" pitchFamily="29" charset="-128"/>
              <a:cs typeface="ＭＳ Ｐゴシック" pitchFamily="29" charset="-128"/>
            </a:endParaRPr>
          </a:p>
        </p:txBody>
      </p:sp>
      <p:sp>
        <p:nvSpPr>
          <p:cNvPr id="14" name="Rectangle 13"/>
          <p:cNvSpPr/>
          <p:nvPr/>
        </p:nvSpPr>
        <p:spPr>
          <a:xfrm flipH="1">
            <a:off x="227013"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a typeface="ＭＳ Ｐゴシック" pitchFamily="29" charset="-128"/>
              <a:cs typeface="ＭＳ Ｐゴシック" pitchFamily="29" charset="-128"/>
            </a:endParaRPr>
          </a:p>
        </p:txBody>
      </p:sp>
      <p:sp>
        <p:nvSpPr>
          <p:cNvPr id="15" name="Rectangle 14"/>
          <p:cNvSpPr/>
          <p:nvPr/>
        </p:nvSpPr>
        <p:spPr>
          <a:xfrm flipH="1">
            <a:off x="255588" y="681038"/>
            <a:ext cx="7937"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a typeface="ＭＳ Ｐゴシック" pitchFamily="29" charset="-128"/>
              <a:cs typeface="ＭＳ Ｐゴシック" pitchFamily="29" charset="-128"/>
            </a:endParaRPr>
          </a:p>
        </p:txBody>
      </p:sp>
      <p:sp>
        <p:nvSpPr>
          <p:cNvPr id="16" name="Rectangle 15"/>
          <p:cNvSpPr/>
          <p:nvPr/>
        </p:nvSpPr>
        <p:spPr>
          <a:xfrm>
            <a:off x="279400" y="681038"/>
            <a:ext cx="36513"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a typeface="ＭＳ Ｐゴシック" pitchFamily="29" charset="-128"/>
              <a:cs typeface="ＭＳ Ｐゴシック" pitchFamily="29" charset="-128"/>
            </a:endParaRPr>
          </a:p>
        </p:txBody>
      </p:sp>
      <p:sp>
        <p:nvSpPr>
          <p:cNvPr id="2" name="Title 1"/>
          <p:cNvSpPr>
            <a:spLocks noGrp="1"/>
          </p:cNvSpPr>
          <p:nvPr>
            <p:ph type="title"/>
          </p:nvPr>
        </p:nvSpPr>
        <p:spPr>
          <a:xfrm>
            <a:off x="504824" y="512064"/>
            <a:ext cx="7772400" cy="914400"/>
          </a:xfrm>
        </p:spPr>
        <p:txBody>
          <a:bodyPr/>
          <a:lstStyle>
            <a:lvl1pPr>
              <a:defRPr sz="4000"/>
            </a:lvl1pPr>
          </a:lstStyle>
          <a:p>
            <a:r>
              <a:rPr lang="en-US" smtClean="0"/>
              <a:t>Click to edit Master title style</a:t>
            </a:r>
            <a:endParaRPr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Date Placeholder 6"/>
          <p:cNvSpPr>
            <a:spLocks noGrp="1"/>
          </p:cNvSpPr>
          <p:nvPr>
            <p:ph type="dt" sz="half" idx="10"/>
          </p:nvPr>
        </p:nvSpPr>
        <p:spPr>
          <a:xfrm>
            <a:off x="6477000" y="6416675"/>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orbel" pitchFamily="29" charset="0"/>
                <a:ea typeface="ＭＳ Ｐゴシック" pitchFamily="29" charset="-128"/>
                <a:cs typeface="ＭＳ Ｐゴシック" pitchFamily="29" charset="-128"/>
              </a:defRPr>
            </a:lvl1pPr>
          </a:lstStyle>
          <a:p>
            <a:pPr>
              <a:defRPr/>
            </a:pPr>
            <a:endParaRPr lang="en-US"/>
          </a:p>
        </p:txBody>
      </p:sp>
      <p:sp>
        <p:nvSpPr>
          <p:cNvPr id="18" name="Footer Placeholder 7"/>
          <p:cNvSpPr>
            <a:spLocks noGrp="1"/>
          </p:cNvSpPr>
          <p:nvPr>
            <p:ph type="ftr" sz="quarter" idx="11"/>
          </p:nvPr>
        </p:nvSpPr>
        <p:spPr>
          <a:xfrm>
            <a:off x="914400" y="6416675"/>
            <a:ext cx="5562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orbel" pitchFamily="29" charset="0"/>
                <a:ea typeface="ＭＳ Ｐゴシック" pitchFamily="29" charset="-128"/>
                <a:cs typeface="ＭＳ Ｐゴシック" pitchFamily="29" charset="-128"/>
              </a:defRPr>
            </a:lvl1pPr>
          </a:lstStyle>
          <a:p>
            <a:pPr>
              <a:defRPr/>
            </a:pPr>
            <a:r>
              <a:rPr lang="en-US"/>
              <a:t>LRDC Sept. 23, 2011</a:t>
            </a:r>
          </a:p>
        </p:txBody>
      </p:sp>
      <p:sp>
        <p:nvSpPr>
          <p:cNvPr id="19" name="Slide Number Placeholder 8"/>
          <p:cNvSpPr>
            <a:spLocks noGrp="1"/>
          </p:cNvSpPr>
          <p:nvPr>
            <p:ph type="sldNum" sz="quarter" idx="12"/>
          </p:nvPr>
        </p:nvSpPr>
        <p:spPr/>
        <p:txBody>
          <a:bodyPr/>
          <a:lstStyle>
            <a:lvl1pPr>
              <a:defRPr/>
            </a:lvl1pPr>
          </a:lstStyle>
          <a:p>
            <a:pPr>
              <a:defRPr/>
            </a:pPr>
            <a:fld id="{1148B7D4-EC49-0D41-B2F1-D0FA5BA9FE58}" type="slidenum">
              <a:rPr lang="en-US"/>
              <a:pPr>
                <a:defRPr/>
              </a:pPr>
              <a:t>‹#›</a:t>
            </a:fld>
            <a:endParaRPr lang="en-US"/>
          </a:p>
        </p:txBody>
      </p:sp>
    </p:spTree>
    <p:extLst>
      <p:ext uri="{BB962C8B-B14F-4D97-AF65-F5344CB8AC3E}">
        <p14:creationId xmlns:p14="http://schemas.microsoft.com/office/powerpoint/2010/main" val="2023410772"/>
      </p:ext>
    </p:extLst>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lstStyle>
          <a:p>
            <a:r>
              <a:rPr lang="en-US" smtClean="0"/>
              <a:t>Click to edit Master title style</a:t>
            </a:r>
            <a:endParaRPr lang="en-US"/>
          </a:p>
        </p:txBody>
      </p:sp>
      <p:sp>
        <p:nvSpPr>
          <p:cNvPr id="3" name="Date Placeholder 2"/>
          <p:cNvSpPr>
            <a:spLocks noGrp="1"/>
          </p:cNvSpPr>
          <p:nvPr>
            <p:ph type="dt" sz="half" idx="10"/>
          </p:nvPr>
        </p:nvSpPr>
        <p:spPr>
          <a:xfrm>
            <a:off x="6477000" y="6416675"/>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orbel" pitchFamily="29" charset="0"/>
                <a:ea typeface="ＭＳ Ｐゴシック" pitchFamily="29" charset="-128"/>
                <a:cs typeface="ＭＳ Ｐゴシック" pitchFamily="29" charset="-128"/>
              </a:defRPr>
            </a:lvl1pPr>
          </a:lstStyle>
          <a:p>
            <a:pPr>
              <a:defRPr/>
            </a:pPr>
            <a:endParaRPr lang="en-US"/>
          </a:p>
        </p:txBody>
      </p:sp>
      <p:sp>
        <p:nvSpPr>
          <p:cNvPr id="4" name="Footer Placeholder 3"/>
          <p:cNvSpPr>
            <a:spLocks noGrp="1"/>
          </p:cNvSpPr>
          <p:nvPr>
            <p:ph type="ftr" sz="quarter" idx="11"/>
          </p:nvPr>
        </p:nvSpPr>
        <p:spPr>
          <a:xfrm>
            <a:off x="914400" y="6416675"/>
            <a:ext cx="5562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orbel" pitchFamily="29" charset="0"/>
                <a:ea typeface="ＭＳ Ｐゴシック" pitchFamily="29" charset="-128"/>
                <a:cs typeface="ＭＳ Ｐゴシック" pitchFamily="29" charset="-128"/>
              </a:defRPr>
            </a:lvl1pPr>
          </a:lstStyle>
          <a:p>
            <a:pPr>
              <a:defRPr/>
            </a:pPr>
            <a:r>
              <a:rPr lang="en-US"/>
              <a:t>LRDC Sept. 23, 2011</a:t>
            </a:r>
          </a:p>
        </p:txBody>
      </p:sp>
      <p:sp>
        <p:nvSpPr>
          <p:cNvPr id="5" name="Slide Number Placeholder 4"/>
          <p:cNvSpPr>
            <a:spLocks noGrp="1"/>
          </p:cNvSpPr>
          <p:nvPr>
            <p:ph type="sldNum" sz="quarter" idx="12"/>
          </p:nvPr>
        </p:nvSpPr>
        <p:spPr/>
        <p:txBody>
          <a:bodyPr/>
          <a:lstStyle>
            <a:lvl1pPr>
              <a:defRPr/>
            </a:lvl1pPr>
          </a:lstStyle>
          <a:p>
            <a:pPr>
              <a:defRPr/>
            </a:pPr>
            <a:fld id="{0924B704-EAA9-824D-9CDE-15E31411E404}" type="slidenum">
              <a:rPr lang="en-US"/>
              <a:pPr>
                <a:defRPr/>
              </a:pPr>
              <a:t>‹#›</a:t>
            </a:fld>
            <a:endParaRPr lang="en-US"/>
          </a:p>
        </p:txBody>
      </p:sp>
    </p:spTree>
    <p:extLst>
      <p:ext uri="{BB962C8B-B14F-4D97-AF65-F5344CB8AC3E}">
        <p14:creationId xmlns:p14="http://schemas.microsoft.com/office/powerpoint/2010/main" val="2104253581"/>
      </p:ext>
    </p:extLst>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477000" y="6416675"/>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orbel" pitchFamily="29" charset="0"/>
                <a:ea typeface="ＭＳ Ｐゴシック" pitchFamily="29" charset="-128"/>
                <a:cs typeface="ＭＳ Ｐゴシック" pitchFamily="29" charset="-128"/>
              </a:defRPr>
            </a:lvl1pPr>
          </a:lstStyle>
          <a:p>
            <a:pPr>
              <a:defRPr/>
            </a:pPr>
            <a:endParaRPr lang="en-US"/>
          </a:p>
        </p:txBody>
      </p:sp>
      <p:sp>
        <p:nvSpPr>
          <p:cNvPr id="3" name="Footer Placeholder 2"/>
          <p:cNvSpPr>
            <a:spLocks noGrp="1"/>
          </p:cNvSpPr>
          <p:nvPr>
            <p:ph type="ftr" sz="quarter" idx="11"/>
          </p:nvPr>
        </p:nvSpPr>
        <p:spPr>
          <a:xfrm>
            <a:off x="914400" y="6416675"/>
            <a:ext cx="5562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orbel" pitchFamily="29" charset="0"/>
                <a:ea typeface="ＭＳ Ｐゴシック" pitchFamily="29" charset="-128"/>
                <a:cs typeface="ＭＳ Ｐゴシック" pitchFamily="29" charset="-128"/>
              </a:defRPr>
            </a:lvl1pPr>
          </a:lstStyle>
          <a:p>
            <a:pPr>
              <a:defRPr/>
            </a:pPr>
            <a:r>
              <a:rPr lang="en-US"/>
              <a:t>LRDC Sept. 23, 2011</a:t>
            </a:r>
          </a:p>
        </p:txBody>
      </p:sp>
      <p:sp>
        <p:nvSpPr>
          <p:cNvPr id="4" name="Slide Number Placeholder 3"/>
          <p:cNvSpPr>
            <a:spLocks noGrp="1"/>
          </p:cNvSpPr>
          <p:nvPr>
            <p:ph type="sldNum" sz="quarter" idx="12"/>
          </p:nvPr>
        </p:nvSpPr>
        <p:spPr/>
        <p:txBody>
          <a:bodyPr/>
          <a:lstStyle>
            <a:lvl1pPr>
              <a:defRPr/>
            </a:lvl1pPr>
          </a:lstStyle>
          <a:p>
            <a:pPr>
              <a:defRPr/>
            </a:pPr>
            <a:fld id="{0B9956FB-E2EA-6348-AE5F-2EA566F51F32}" type="slidenum">
              <a:rPr lang="en-US"/>
              <a:pPr>
                <a:defRPr/>
              </a:pPr>
              <a:t>‹#›</a:t>
            </a:fld>
            <a:endParaRPr lang="en-US"/>
          </a:p>
        </p:txBody>
      </p:sp>
    </p:spTree>
    <p:extLst>
      <p:ext uri="{BB962C8B-B14F-4D97-AF65-F5344CB8AC3E}">
        <p14:creationId xmlns:p14="http://schemas.microsoft.com/office/powerpoint/2010/main" val="2627464051"/>
      </p:ext>
    </p:extLst>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lstStyle>
          <a:p>
            <a:r>
              <a:rPr lang="en-US" smtClean="0"/>
              <a:t>Click to edit Master title style</a:t>
            </a:r>
            <a:endParaRPr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477000" y="6416675"/>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orbel" pitchFamily="29" charset="0"/>
                <a:ea typeface="ＭＳ Ｐゴシック" pitchFamily="29" charset="-128"/>
                <a:cs typeface="ＭＳ Ｐゴシック" pitchFamily="29" charset="-128"/>
              </a:defRPr>
            </a:lvl1pPr>
          </a:lstStyle>
          <a:p>
            <a:pPr>
              <a:defRPr/>
            </a:pPr>
            <a:endParaRPr lang="en-US"/>
          </a:p>
        </p:txBody>
      </p:sp>
      <p:sp>
        <p:nvSpPr>
          <p:cNvPr id="6" name="Footer Placeholder 5"/>
          <p:cNvSpPr>
            <a:spLocks noGrp="1"/>
          </p:cNvSpPr>
          <p:nvPr>
            <p:ph type="ftr" sz="quarter" idx="11"/>
          </p:nvPr>
        </p:nvSpPr>
        <p:spPr>
          <a:xfrm>
            <a:off x="914400" y="6416675"/>
            <a:ext cx="5562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orbel" pitchFamily="29" charset="0"/>
                <a:ea typeface="ＭＳ Ｐゴシック" pitchFamily="29" charset="-128"/>
                <a:cs typeface="ＭＳ Ｐゴシック" pitchFamily="29" charset="-128"/>
              </a:defRPr>
            </a:lvl1pPr>
          </a:lstStyle>
          <a:p>
            <a:pPr>
              <a:defRPr/>
            </a:pPr>
            <a:r>
              <a:rPr lang="en-US"/>
              <a:t>LRDC Sept. 23, 2011</a:t>
            </a:r>
          </a:p>
        </p:txBody>
      </p:sp>
      <p:sp>
        <p:nvSpPr>
          <p:cNvPr id="7" name="Slide Number Placeholder 6"/>
          <p:cNvSpPr>
            <a:spLocks noGrp="1"/>
          </p:cNvSpPr>
          <p:nvPr>
            <p:ph type="sldNum" sz="quarter" idx="12"/>
          </p:nvPr>
        </p:nvSpPr>
        <p:spPr/>
        <p:txBody>
          <a:bodyPr/>
          <a:lstStyle>
            <a:lvl1pPr>
              <a:defRPr/>
            </a:lvl1pPr>
          </a:lstStyle>
          <a:p>
            <a:pPr>
              <a:defRPr/>
            </a:pPr>
            <a:fld id="{862BB75F-7D50-1041-B209-5328062EF1F2}" type="slidenum">
              <a:rPr lang="en-US"/>
              <a:pPr>
                <a:defRPr/>
              </a:pPr>
              <a:t>‹#›</a:t>
            </a:fld>
            <a:endParaRPr lang="en-US"/>
          </a:p>
        </p:txBody>
      </p:sp>
    </p:spTree>
    <p:extLst>
      <p:ext uri="{BB962C8B-B14F-4D97-AF65-F5344CB8AC3E}">
        <p14:creationId xmlns:p14="http://schemas.microsoft.com/office/powerpoint/2010/main" val="1826820591"/>
      </p:ext>
    </p:extLst>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a:off x="368300" y="0"/>
            <a:ext cx="8777288" cy="1878013"/>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a typeface="ＭＳ Ｐゴシック" pitchFamily="29" charset="-128"/>
              <a:cs typeface="ＭＳ Ｐゴシック" pitchFamily="29" charset="-128"/>
            </a:endParaRPr>
          </a:p>
        </p:txBody>
      </p:sp>
      <p:cxnSp>
        <p:nvCxnSpPr>
          <p:cNvPr id="6" name="Straight Connector 5"/>
          <p:cNvCxnSpPr/>
          <p:nvPr/>
        </p:nvCxnSpPr>
        <p:spPr>
          <a:xfrm flipV="1">
            <a:off x="363538" y="1884363"/>
            <a:ext cx="8782050"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7" name="Group 18"/>
          <p:cNvGrpSpPr>
            <a:grpSpLocks/>
          </p:cNvGrpSpPr>
          <p:nvPr/>
        </p:nvGrpSpPr>
        <p:grpSpPr bwMode="auto">
          <a:xfrm rot="5400000">
            <a:off x="8515351" y="1219200"/>
            <a:ext cx="131762" cy="128587"/>
            <a:chOff x="6668087" y="1297746"/>
            <a:chExt cx="161840" cy="156602"/>
          </a:xfrm>
        </p:grpSpPr>
        <p:cxnSp>
          <p:nvCxnSpPr>
            <p:cNvPr id="8" name="Straight Connector 7"/>
            <p:cNvCxnSpPr/>
            <p:nvPr/>
          </p:nvCxnSpPr>
          <p:spPr>
            <a:xfrm rot="16200000">
              <a:off x="6587547" y="1302241"/>
              <a:ext cx="88935" cy="7994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6200000" flipV="1">
              <a:off x="6609153" y="1466916"/>
              <a:ext cx="125669"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rot="5400000" flipH="1">
              <a:off x="6668468" y="1301266"/>
              <a:ext cx="88935"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1" name="Group 24"/>
          <p:cNvGrpSpPr>
            <a:grpSpLocks/>
          </p:cNvGrpSpPr>
          <p:nvPr/>
        </p:nvGrpSpPr>
        <p:grpSpPr bwMode="auto">
          <a:xfrm rot="5400000">
            <a:off x="8667751" y="1371600"/>
            <a:ext cx="131762" cy="128587"/>
            <a:chOff x="6668087" y="1297746"/>
            <a:chExt cx="161840" cy="156602"/>
          </a:xfrm>
        </p:grpSpPr>
        <p:cxnSp>
          <p:nvCxnSpPr>
            <p:cNvPr id="12" name="Straight Connector 11"/>
            <p:cNvCxnSpPr/>
            <p:nvPr/>
          </p:nvCxnSpPr>
          <p:spPr>
            <a:xfrm rot="16200000">
              <a:off x="6587547" y="1302241"/>
              <a:ext cx="88935" cy="7994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16200000" flipV="1">
              <a:off x="6609153" y="1466916"/>
              <a:ext cx="125669"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rot="5400000" flipH="1">
              <a:off x="6668468" y="1301266"/>
              <a:ext cx="88935"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5" name="Group 28"/>
          <p:cNvGrpSpPr>
            <a:grpSpLocks/>
          </p:cNvGrpSpPr>
          <p:nvPr/>
        </p:nvGrpSpPr>
        <p:grpSpPr bwMode="auto">
          <a:xfrm rot="5400000">
            <a:off x="8320087" y="1474788"/>
            <a:ext cx="131763" cy="128588"/>
            <a:chOff x="6668087" y="1297746"/>
            <a:chExt cx="161840" cy="156602"/>
          </a:xfrm>
        </p:grpSpPr>
        <p:cxnSp>
          <p:nvCxnSpPr>
            <p:cNvPr id="16" name="Straight Connector 15"/>
            <p:cNvCxnSpPr/>
            <p:nvPr/>
          </p:nvCxnSpPr>
          <p:spPr>
            <a:xfrm rot="16200000">
              <a:off x="6587547" y="1302240"/>
              <a:ext cx="88934" cy="79944"/>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16200000" flipV="1">
              <a:off x="6609153" y="1466914"/>
              <a:ext cx="125667"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rot="5400000" flipH="1">
              <a:off x="6668466" y="1301265"/>
              <a:ext cx="88934"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lstStyle>
          <a:p>
            <a:r>
              <a:rPr lang="en-US" smtClean="0"/>
              <a:t>Click to edit Master title style</a:t>
            </a:r>
            <a:endParaRPr lang="en-US"/>
          </a:p>
        </p:txBody>
      </p:sp>
      <p:sp>
        <p:nvSpPr>
          <p:cNvPr id="3" name="Picture Placeholder 2"/>
          <p:cNvSpPr>
            <a:spLocks noGrp="1"/>
          </p:cNvSpPr>
          <p:nvPr>
            <p:ph type="pic" idx="1"/>
          </p:nvPr>
        </p:nvSpPr>
        <p:spPr>
          <a:xfrm>
            <a:off x="368032" y="1893781"/>
            <a:ext cx="8778240" cy="4960144"/>
          </a:xfrm>
          <a:solidFill>
            <a:schemeClr val="bg2"/>
          </a:solidFill>
        </p:spPr>
        <p:txBody>
          <a:bodyPr>
            <a:normAutofit/>
          </a:bodyPr>
          <a:lstStyle>
            <a:lvl1pPr marL="0" indent="0">
              <a:buNone/>
              <a:defRPr sz="3200"/>
            </a:lvl1pPr>
          </a:lstStyle>
          <a:p>
            <a:pPr lvl="0"/>
            <a:r>
              <a:rPr lang="en-US" noProof="0" smtClean="0"/>
              <a:t>Click icon to add picture</a:t>
            </a:r>
            <a:endParaRPr lang="en-US" noProof="0"/>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9" name="Date Placeholder 4"/>
          <p:cNvSpPr>
            <a:spLocks noGrp="1"/>
          </p:cNvSpPr>
          <p:nvPr>
            <p:ph type="dt" sz="half" idx="10"/>
          </p:nvPr>
        </p:nvSpPr>
        <p:spPr>
          <a:xfrm>
            <a:off x="6477000" y="55563"/>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orbel" pitchFamily="29" charset="0"/>
                <a:ea typeface="ＭＳ Ｐゴシック" pitchFamily="29" charset="-128"/>
                <a:cs typeface="ＭＳ Ｐゴシック" pitchFamily="29" charset="-128"/>
              </a:defRPr>
            </a:lvl1pPr>
          </a:lstStyle>
          <a:p>
            <a:pPr>
              <a:defRPr/>
            </a:pPr>
            <a:endParaRPr lang="en-US"/>
          </a:p>
        </p:txBody>
      </p:sp>
      <p:sp>
        <p:nvSpPr>
          <p:cNvPr id="20" name="Footer Placeholder 5"/>
          <p:cNvSpPr>
            <a:spLocks noGrp="1"/>
          </p:cNvSpPr>
          <p:nvPr>
            <p:ph type="ftr" sz="quarter" idx="11"/>
          </p:nvPr>
        </p:nvSpPr>
        <p:spPr>
          <a:xfrm>
            <a:off x="914400" y="55563"/>
            <a:ext cx="5562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orbel" pitchFamily="29" charset="0"/>
                <a:ea typeface="ＭＳ Ｐゴシック" pitchFamily="29" charset="-128"/>
                <a:cs typeface="ＭＳ Ｐゴシック" pitchFamily="29" charset="-128"/>
              </a:defRPr>
            </a:lvl1pPr>
          </a:lstStyle>
          <a:p>
            <a:pPr>
              <a:defRPr/>
            </a:pPr>
            <a:r>
              <a:rPr lang="en-US"/>
              <a:t>LRDC Sept. 23, 2011</a:t>
            </a:r>
          </a:p>
        </p:txBody>
      </p:sp>
      <p:sp>
        <p:nvSpPr>
          <p:cNvPr id="21" name="Slide Number Placeholder 6"/>
          <p:cNvSpPr>
            <a:spLocks noGrp="1"/>
          </p:cNvSpPr>
          <p:nvPr>
            <p:ph type="sldNum" sz="quarter" idx="12"/>
          </p:nvPr>
        </p:nvSpPr>
        <p:spPr>
          <a:xfrm>
            <a:off x="8610600" y="55563"/>
            <a:ext cx="457200" cy="365125"/>
          </a:xfrm>
        </p:spPr>
        <p:txBody>
          <a:bodyPr/>
          <a:lstStyle>
            <a:lvl1pPr>
              <a:defRPr/>
            </a:lvl1pPr>
          </a:lstStyle>
          <a:p>
            <a:pPr>
              <a:defRPr/>
            </a:pPr>
            <a:fld id="{EE775742-66D6-7742-B189-BF454CE6BFDF}" type="slidenum">
              <a:rPr lang="en-US"/>
              <a:pPr>
                <a:defRPr/>
              </a:pPr>
              <a:t>‹#›</a:t>
            </a:fld>
            <a:endParaRPr lang="en-US"/>
          </a:p>
        </p:txBody>
      </p:sp>
    </p:spTree>
    <p:extLst>
      <p:ext uri="{BB962C8B-B14F-4D97-AF65-F5344CB8AC3E}">
        <p14:creationId xmlns:p14="http://schemas.microsoft.com/office/powerpoint/2010/main" val="3119689457"/>
      </p:ext>
    </p:extLst>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1000">
              <a:schemeClr val="tx1"/>
            </a:gs>
            <a:gs pos="100000">
              <a:schemeClr val="accent1">
                <a:lumMod val="50000"/>
              </a:schemeClr>
            </a:gs>
            <a:gs pos="36000">
              <a:schemeClr val="accent1">
                <a:lumMod val="40000"/>
                <a:lumOff val="60000"/>
              </a:schemeClr>
            </a:gs>
          </a:gsLst>
          <a:lin ang="5400000" scaled="0"/>
        </a:gra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355600" y="223838"/>
            <a:ext cx="8483600" cy="690562"/>
          </a:xfrm>
          <a:prstGeom prst="rect">
            <a:avLst/>
          </a:prstGeom>
        </p:spPr>
        <p:txBody>
          <a:bodyPr vert="horz" wrap="square" lIns="91440" tIns="45720" rIns="91440" bIns="45720" numCol="1" anchor="t" anchorCtr="0" compatLnSpc="1">
            <a:prstTxWarp prst="textNoShape">
              <a:avLst/>
            </a:prstTxWarp>
            <a:noAutofit/>
          </a:bodyPr>
          <a:lstStyle/>
          <a:p>
            <a:pPr lvl="0"/>
            <a:r>
              <a:rPr lang="en-US" dirty="0"/>
              <a:t>Click to edit Master title style</a:t>
            </a:r>
          </a:p>
        </p:txBody>
      </p:sp>
      <p:sp>
        <p:nvSpPr>
          <p:cNvPr id="1027" name="Text Placeholder 12"/>
          <p:cNvSpPr>
            <a:spLocks noGrp="1"/>
          </p:cNvSpPr>
          <p:nvPr>
            <p:ph type="body" idx="1"/>
          </p:nvPr>
        </p:nvSpPr>
        <p:spPr bwMode="auto">
          <a:xfrm>
            <a:off x="355600" y="1143000"/>
            <a:ext cx="8483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3" name="Slide Number Placeholder 22"/>
          <p:cNvSpPr>
            <a:spLocks noGrp="1"/>
          </p:cNvSpPr>
          <p:nvPr>
            <p:ph type="sldNum" sz="quarter" idx="4"/>
          </p:nvPr>
        </p:nvSpPr>
        <p:spPr>
          <a:xfrm>
            <a:off x="8077200" y="6373813"/>
            <a:ext cx="609600" cy="365125"/>
          </a:xfrm>
          <a:prstGeom prst="rect">
            <a:avLst/>
          </a:prstGeom>
        </p:spPr>
        <p:txBody>
          <a:bodyPr vert="horz" wrap="square" lIns="91440" tIns="45720" rIns="91440" bIns="45720" numCol="1" anchor="b" anchorCtr="0" compatLnSpc="1">
            <a:prstTxWarp prst="textNoShape">
              <a:avLst/>
            </a:prstTxWarp>
          </a:bodyPr>
          <a:lstStyle>
            <a:lvl1pPr>
              <a:defRPr sz="1200">
                <a:solidFill>
                  <a:schemeClr val="tx2"/>
                </a:solidFill>
                <a:latin typeface="Corbel" pitchFamily="29" charset="0"/>
                <a:ea typeface="ＭＳ Ｐゴシック" pitchFamily="29" charset="-128"/>
                <a:cs typeface="ＭＳ Ｐゴシック" pitchFamily="29" charset="-128"/>
              </a:defRPr>
            </a:lvl1pPr>
          </a:lstStyle>
          <a:p>
            <a:pPr>
              <a:defRPr/>
            </a:pPr>
            <a:fld id="{A4805F60-96BF-B84A-A4FF-2E5E0C51CF24}"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507" r:id="rId1"/>
    <p:sldLayoutId id="2147484508" r:id="rId2"/>
    <p:sldLayoutId id="2147484509" r:id="rId3"/>
    <p:sldLayoutId id="2147484510" r:id="rId4"/>
    <p:sldLayoutId id="2147484511" r:id="rId5"/>
    <p:sldLayoutId id="2147484512" r:id="rId6"/>
    <p:sldLayoutId id="2147484513" r:id="rId7"/>
    <p:sldLayoutId id="2147484514" r:id="rId8"/>
    <p:sldLayoutId id="2147484515" r:id="rId9"/>
    <p:sldLayoutId id="2147484516" r:id="rId10"/>
    <p:sldLayoutId id="2147484517" r:id="rId11"/>
  </p:sldLayoutIdLst>
  <p:transition xmlns:p14="http://schemas.microsoft.com/office/powerpoint/2010/main" spd="med"/>
  <p:timing>
    <p:tnLst>
      <p:par>
        <p:cTn xmlns:p14="http://schemas.microsoft.com/office/powerpoint/2010/main" id="1" dur="indefinite" restart="never" nodeType="tmRoot"/>
      </p:par>
    </p:tnLst>
  </p:timing>
  <p:hf hdr="0" dt="0"/>
  <p:txStyles>
    <p:titleStyle>
      <a:lvl1pPr algn="ctr" rtl="0" eaLnBrk="0" fontAlgn="base" hangingPunct="0">
        <a:spcBef>
          <a:spcPct val="0"/>
        </a:spcBef>
        <a:spcAft>
          <a:spcPct val="0"/>
        </a:spcAft>
        <a:defRPr sz="4000" kern="1200" spc="-100">
          <a:solidFill>
            <a:srgbClr val="00576E"/>
          </a:solidFill>
          <a:latin typeface="Arial Rounded MT Bold"/>
          <a:ea typeface="ＭＳ Ｐゴシック" pitchFamily="29" charset="-128"/>
          <a:cs typeface="ＭＳ Ｐゴシック" pitchFamily="29" charset="-128"/>
        </a:defRPr>
      </a:lvl1pPr>
      <a:lvl2pPr algn="ctr" rtl="0" eaLnBrk="0" fontAlgn="base" hangingPunct="0">
        <a:spcBef>
          <a:spcPct val="0"/>
        </a:spcBef>
        <a:spcAft>
          <a:spcPct val="0"/>
        </a:spcAft>
        <a:defRPr sz="4000">
          <a:solidFill>
            <a:srgbClr val="00576E"/>
          </a:solidFill>
          <a:latin typeface="Arial Rounded MT Bold" pitchFamily="29" charset="0"/>
          <a:ea typeface="ＭＳ Ｐゴシック" pitchFamily="29" charset="-128"/>
          <a:cs typeface="ＭＳ Ｐゴシック" pitchFamily="29" charset="-128"/>
        </a:defRPr>
      </a:lvl2pPr>
      <a:lvl3pPr algn="ctr" rtl="0" eaLnBrk="0" fontAlgn="base" hangingPunct="0">
        <a:spcBef>
          <a:spcPct val="0"/>
        </a:spcBef>
        <a:spcAft>
          <a:spcPct val="0"/>
        </a:spcAft>
        <a:defRPr sz="4000">
          <a:solidFill>
            <a:srgbClr val="00576E"/>
          </a:solidFill>
          <a:latin typeface="Arial Rounded MT Bold" pitchFamily="29" charset="0"/>
          <a:ea typeface="ＭＳ Ｐゴシック" pitchFamily="29" charset="-128"/>
          <a:cs typeface="ＭＳ Ｐゴシック" pitchFamily="29" charset="-128"/>
        </a:defRPr>
      </a:lvl3pPr>
      <a:lvl4pPr algn="ctr" rtl="0" eaLnBrk="0" fontAlgn="base" hangingPunct="0">
        <a:spcBef>
          <a:spcPct val="0"/>
        </a:spcBef>
        <a:spcAft>
          <a:spcPct val="0"/>
        </a:spcAft>
        <a:defRPr sz="4000">
          <a:solidFill>
            <a:srgbClr val="00576E"/>
          </a:solidFill>
          <a:latin typeface="Arial Rounded MT Bold" pitchFamily="29" charset="0"/>
          <a:ea typeface="ＭＳ Ｐゴシック" pitchFamily="29" charset="-128"/>
          <a:cs typeface="ＭＳ Ｐゴシック" pitchFamily="29" charset="-128"/>
        </a:defRPr>
      </a:lvl4pPr>
      <a:lvl5pPr algn="ctr" rtl="0" eaLnBrk="0" fontAlgn="base" hangingPunct="0">
        <a:spcBef>
          <a:spcPct val="0"/>
        </a:spcBef>
        <a:spcAft>
          <a:spcPct val="0"/>
        </a:spcAft>
        <a:defRPr sz="4000">
          <a:solidFill>
            <a:srgbClr val="00576E"/>
          </a:solidFill>
          <a:latin typeface="Arial Rounded MT Bold" pitchFamily="29" charset="0"/>
          <a:ea typeface="ＭＳ Ｐゴシック" pitchFamily="29" charset="-128"/>
          <a:cs typeface="ＭＳ Ｐゴシック" pitchFamily="29" charset="-128"/>
        </a:defRPr>
      </a:lvl5pPr>
      <a:lvl6pPr marL="457200" algn="l" rtl="0" fontAlgn="base">
        <a:spcBef>
          <a:spcPct val="0"/>
        </a:spcBef>
        <a:spcAft>
          <a:spcPct val="0"/>
        </a:spcAft>
        <a:defRPr sz="4000">
          <a:solidFill>
            <a:srgbClr val="C1EEFF"/>
          </a:solidFill>
          <a:latin typeface="Arial Rounded MT Bold" pitchFamily="29" charset="0"/>
          <a:ea typeface="ＭＳ Ｐゴシック" pitchFamily="29" charset="-128"/>
          <a:cs typeface="ＭＳ Ｐゴシック" pitchFamily="29" charset="-128"/>
        </a:defRPr>
      </a:lvl6pPr>
      <a:lvl7pPr marL="914400" algn="l" rtl="0" fontAlgn="base">
        <a:spcBef>
          <a:spcPct val="0"/>
        </a:spcBef>
        <a:spcAft>
          <a:spcPct val="0"/>
        </a:spcAft>
        <a:defRPr sz="4000">
          <a:solidFill>
            <a:srgbClr val="C1EEFF"/>
          </a:solidFill>
          <a:latin typeface="Arial Rounded MT Bold" pitchFamily="29" charset="0"/>
          <a:ea typeface="ＭＳ Ｐゴシック" pitchFamily="29" charset="-128"/>
          <a:cs typeface="ＭＳ Ｐゴシック" pitchFamily="29" charset="-128"/>
        </a:defRPr>
      </a:lvl7pPr>
      <a:lvl8pPr marL="1371600" algn="l" rtl="0" fontAlgn="base">
        <a:spcBef>
          <a:spcPct val="0"/>
        </a:spcBef>
        <a:spcAft>
          <a:spcPct val="0"/>
        </a:spcAft>
        <a:defRPr sz="4000">
          <a:solidFill>
            <a:srgbClr val="C1EEFF"/>
          </a:solidFill>
          <a:latin typeface="Arial Rounded MT Bold" pitchFamily="29" charset="0"/>
          <a:ea typeface="ＭＳ Ｐゴシック" pitchFamily="29" charset="-128"/>
          <a:cs typeface="ＭＳ Ｐゴシック" pitchFamily="29" charset="-128"/>
        </a:defRPr>
      </a:lvl8pPr>
      <a:lvl9pPr marL="1828800" algn="l" rtl="0" fontAlgn="base">
        <a:spcBef>
          <a:spcPct val="0"/>
        </a:spcBef>
        <a:spcAft>
          <a:spcPct val="0"/>
        </a:spcAft>
        <a:defRPr sz="4000">
          <a:solidFill>
            <a:srgbClr val="C1EEFF"/>
          </a:solidFill>
          <a:latin typeface="Arial Rounded MT Bold" pitchFamily="29" charset="0"/>
          <a:ea typeface="ＭＳ Ｐゴシック" pitchFamily="29" charset="-128"/>
          <a:cs typeface="ＭＳ Ｐゴシック" pitchFamily="29" charset="-128"/>
        </a:defRPr>
      </a:lvl9pPr>
    </p:titleStyle>
    <p:bodyStyle>
      <a:lvl1pPr marL="411163" indent="-342900" algn="l" rtl="0" eaLnBrk="0" fontAlgn="base" hangingPunct="0">
        <a:spcBef>
          <a:spcPts val="700"/>
        </a:spcBef>
        <a:spcAft>
          <a:spcPct val="0"/>
        </a:spcAft>
        <a:buClr>
          <a:srgbClr val="141E2C"/>
        </a:buClr>
        <a:buSzPct val="95000"/>
        <a:buFont typeface="Wingdings" charset="0"/>
        <a:buChar char=""/>
        <a:defRPr sz="3000" kern="1200">
          <a:solidFill>
            <a:srgbClr val="000090"/>
          </a:solidFill>
          <a:latin typeface="Times New Roman"/>
          <a:ea typeface="ＭＳ Ｐゴシック" pitchFamily="29" charset="-128"/>
          <a:cs typeface="ＭＳ Ｐゴシック" pitchFamily="29" charset="-128"/>
        </a:defRPr>
      </a:lvl1pPr>
      <a:lvl2pPr marL="739775" indent="-285750" algn="l" rtl="0" eaLnBrk="0" fontAlgn="base" hangingPunct="0">
        <a:spcBef>
          <a:spcPct val="20000"/>
        </a:spcBef>
        <a:spcAft>
          <a:spcPct val="0"/>
        </a:spcAft>
        <a:buClr>
          <a:srgbClr val="141E2C"/>
        </a:buClr>
        <a:buSzPct val="90000"/>
        <a:buFont typeface="Wingdings" charset="0"/>
        <a:buChar char=""/>
        <a:defRPr sz="2600" kern="1200">
          <a:solidFill>
            <a:srgbClr val="000090"/>
          </a:solidFill>
          <a:latin typeface="Times New Roman"/>
          <a:ea typeface="ＭＳ Ｐゴシック" pitchFamily="29" charset="-128"/>
          <a:cs typeface="+mn-cs"/>
        </a:defRPr>
      </a:lvl2pPr>
      <a:lvl3pPr marL="995363" indent="-228600" algn="l" rtl="0" eaLnBrk="0" fontAlgn="base" hangingPunct="0">
        <a:spcBef>
          <a:spcPct val="20000"/>
        </a:spcBef>
        <a:spcAft>
          <a:spcPct val="0"/>
        </a:spcAft>
        <a:buClr>
          <a:srgbClr val="141E2C"/>
        </a:buClr>
        <a:buFont typeface="Wingdings 2" charset="0"/>
        <a:buChar char=""/>
        <a:defRPr sz="2400" kern="1200">
          <a:solidFill>
            <a:srgbClr val="000090"/>
          </a:solidFill>
          <a:latin typeface="Times New Roman"/>
          <a:ea typeface="ＭＳ Ｐゴシック" pitchFamily="29" charset="-128"/>
          <a:cs typeface="+mn-cs"/>
        </a:defRPr>
      </a:lvl3pPr>
      <a:lvl4pPr marL="1260475" indent="-228600" algn="l" rtl="0" eaLnBrk="0" fontAlgn="base" hangingPunct="0">
        <a:spcBef>
          <a:spcPct val="20000"/>
        </a:spcBef>
        <a:spcAft>
          <a:spcPct val="0"/>
        </a:spcAft>
        <a:buClr>
          <a:srgbClr val="141E2C"/>
        </a:buClr>
        <a:buFont typeface="Wingdings 3" charset="0"/>
        <a:buChar char=""/>
        <a:defRPr sz="2200" kern="1200">
          <a:solidFill>
            <a:srgbClr val="000090"/>
          </a:solidFill>
          <a:latin typeface="Times New Roman"/>
          <a:ea typeface="ＭＳ Ｐゴシック" pitchFamily="29" charset="-128"/>
          <a:cs typeface="+mn-cs"/>
        </a:defRPr>
      </a:lvl4pPr>
      <a:lvl5pPr marL="1481138" indent="-209550" algn="l" rtl="0" eaLnBrk="0" fontAlgn="base" hangingPunct="0">
        <a:spcBef>
          <a:spcPct val="20000"/>
        </a:spcBef>
        <a:spcAft>
          <a:spcPct val="0"/>
        </a:spcAft>
        <a:buClr>
          <a:srgbClr val="141E2C"/>
        </a:buClr>
        <a:buFont typeface="Wingdings 2" charset="0"/>
        <a:buChar char=""/>
        <a:defRPr sz="2000" kern="1200">
          <a:solidFill>
            <a:srgbClr val="000090"/>
          </a:solidFill>
          <a:latin typeface="Times New Roman"/>
          <a:ea typeface="ＭＳ Ｐゴシック" pitchFamily="29" charset="-128"/>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C286864-CA92-5844-B261-A3596322105D}" type="slidenum">
              <a:rPr lang="en-US" sz="1800">
                <a:solidFill>
                  <a:srgbClr val="0D5A50"/>
                </a:solidFill>
                <a:latin typeface="Corbel" charset="0"/>
              </a:rPr>
              <a:pPr eaLnBrk="1" hangingPunct="1"/>
              <a:t>1</a:t>
            </a:fld>
            <a:endParaRPr lang="en-US" sz="1800">
              <a:solidFill>
                <a:srgbClr val="0D5A50"/>
              </a:solidFill>
              <a:latin typeface="Corbel" charset="0"/>
            </a:endParaRPr>
          </a:p>
        </p:txBody>
      </p:sp>
      <p:sp>
        <p:nvSpPr>
          <p:cNvPr id="15363" name="Title 1"/>
          <p:cNvSpPr txBox="1">
            <a:spLocks/>
          </p:cNvSpPr>
          <p:nvPr/>
        </p:nvSpPr>
        <p:spPr bwMode="auto">
          <a:xfrm>
            <a:off x="693738" y="914400"/>
            <a:ext cx="7772400" cy="3810000"/>
          </a:xfrm>
          <a:prstGeom prst="rect">
            <a:avLst/>
          </a:prstGeom>
          <a:noFill/>
          <a:ln w="9525">
            <a:noFill/>
            <a:miter lim="800000"/>
            <a:headEnd/>
            <a:tailEnd/>
          </a:ln>
        </p:spPr>
        <p:txBody>
          <a:bodyPr/>
          <a:lstStyle/>
          <a:p>
            <a:pPr algn="ctr">
              <a:defRPr/>
            </a:pPr>
            <a:r>
              <a:rPr lang="en-US" sz="4400" b="1" dirty="0" smtClean="0">
                <a:solidFill>
                  <a:schemeClr val="accent6">
                    <a:lumMod val="50000"/>
                  </a:schemeClr>
                </a:solidFill>
                <a:latin typeface="Arial Rounded MT Bold"/>
                <a:ea typeface="ＭＳ Ｐゴシック" pitchFamily="-111" charset="-128"/>
                <a:cs typeface="Arial Rounded MT Bold"/>
              </a:rPr>
              <a:t>Human-Robot Interaction:</a:t>
            </a:r>
          </a:p>
          <a:p>
            <a:pPr algn="ctr">
              <a:defRPr/>
            </a:pPr>
            <a:r>
              <a:rPr lang="en-US" sz="4400" b="1" dirty="0" smtClean="0">
                <a:solidFill>
                  <a:schemeClr val="accent6">
                    <a:lumMod val="50000"/>
                  </a:schemeClr>
                </a:solidFill>
                <a:latin typeface="Arial Rounded MT Bold"/>
                <a:ea typeface="ＭＳ Ｐゴシック" pitchFamily="-111" charset="-128"/>
                <a:cs typeface="Arial Rounded MT Bold"/>
              </a:rPr>
              <a:t>A Cautionary Perspective</a:t>
            </a:r>
            <a:endParaRPr lang="en-US" sz="4400" b="1" dirty="0">
              <a:solidFill>
                <a:schemeClr val="accent6">
                  <a:lumMod val="50000"/>
                </a:schemeClr>
              </a:solidFill>
              <a:latin typeface="Arial Rounded MT Bold"/>
              <a:ea typeface="ＭＳ Ｐゴシック" pitchFamily="-111" charset="-128"/>
              <a:cs typeface="Arial Rounded MT Bold"/>
            </a:endParaRPr>
          </a:p>
          <a:p>
            <a:pPr algn="ctr">
              <a:defRPr/>
            </a:pPr>
            <a:endParaRPr lang="en-US" sz="4000" b="1" dirty="0">
              <a:solidFill>
                <a:schemeClr val="accent6">
                  <a:lumMod val="50000"/>
                </a:schemeClr>
              </a:solidFill>
              <a:latin typeface="Arial Rounded MT Bold"/>
              <a:ea typeface="ＭＳ Ｐゴシック" pitchFamily="-111" charset="-128"/>
              <a:cs typeface="Arial Rounded MT Bold"/>
            </a:endParaRPr>
          </a:p>
          <a:p>
            <a:pPr algn="ctr">
              <a:defRPr/>
            </a:pPr>
            <a:endParaRPr lang="en-US" sz="4000" b="1" dirty="0" smtClean="0">
              <a:solidFill>
                <a:schemeClr val="accent6">
                  <a:lumMod val="50000"/>
                </a:schemeClr>
              </a:solidFill>
              <a:latin typeface="Arial Rounded MT Bold"/>
              <a:ea typeface="ＭＳ Ｐゴシック" pitchFamily="-111" charset="-128"/>
              <a:cs typeface="Arial Rounded MT Bold"/>
            </a:endParaRPr>
          </a:p>
          <a:p>
            <a:pPr algn="ctr">
              <a:defRPr/>
            </a:pPr>
            <a:endParaRPr lang="en-US" sz="4000" b="1" dirty="0">
              <a:solidFill>
                <a:schemeClr val="accent6">
                  <a:lumMod val="50000"/>
                </a:schemeClr>
              </a:solidFill>
              <a:latin typeface="Arial Rounded MT Bold"/>
              <a:ea typeface="ＭＳ Ｐゴシック" pitchFamily="-111" charset="-128"/>
              <a:cs typeface="Arial Rounded MT Bold"/>
            </a:endParaRPr>
          </a:p>
          <a:p>
            <a:pPr algn="ctr">
              <a:defRPr/>
            </a:pPr>
            <a:r>
              <a:rPr lang="en-US" sz="3600" dirty="0">
                <a:solidFill>
                  <a:schemeClr val="accent6">
                    <a:lumMod val="50000"/>
                  </a:schemeClr>
                </a:solidFill>
                <a:latin typeface="Arial Rounded MT Bold"/>
                <a:ea typeface="ＭＳ Ｐゴシック" pitchFamily="-111" charset="-128"/>
                <a:cs typeface="Arial Rounded MT Bold"/>
              </a:rPr>
              <a:t>Gerry Stahl</a:t>
            </a:r>
          </a:p>
        </p:txBody>
      </p:sp>
    </p:spTree>
  </p:cSld>
  <p:clrMapOvr>
    <a:masterClrMapping/>
  </p:clrMapOvr>
  <p:transition xmlns:p14="http://schemas.microsoft.com/office/powerpoint/2010/main" spd="slow" advTm="27525">
    <p:push/>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5C43D32-D493-634C-9B16-0E1E5F18647D}" type="slidenum">
              <a:rPr lang="en-US" sz="1800">
                <a:solidFill>
                  <a:srgbClr val="0D5A50"/>
                </a:solidFill>
                <a:latin typeface="Corbel" charset="0"/>
              </a:rPr>
              <a:pPr eaLnBrk="1" hangingPunct="1"/>
              <a:t>10</a:t>
            </a:fld>
            <a:endParaRPr lang="en-US" sz="1800">
              <a:solidFill>
                <a:srgbClr val="0D5A50"/>
              </a:solidFill>
              <a:latin typeface="Corbel" charset="0"/>
            </a:endParaRPr>
          </a:p>
        </p:txBody>
      </p:sp>
      <p:sp>
        <p:nvSpPr>
          <p:cNvPr id="52226" name="TextBox 5"/>
          <p:cNvSpPr txBox="1">
            <a:spLocks noChangeArrowheads="1"/>
          </p:cNvSpPr>
          <p:nvPr/>
        </p:nvSpPr>
        <p:spPr bwMode="auto">
          <a:xfrm>
            <a:off x="1592263" y="676275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sz="1800"/>
          </a:p>
        </p:txBody>
      </p:sp>
      <p:sp>
        <p:nvSpPr>
          <p:cNvPr id="8" name="Rounded Rectangle 7"/>
          <p:cNvSpPr/>
          <p:nvPr/>
        </p:nvSpPr>
        <p:spPr>
          <a:xfrm>
            <a:off x="304800" y="304800"/>
            <a:ext cx="8534400" cy="6172200"/>
          </a:xfrm>
          <a:prstGeom prst="roundRect">
            <a:avLst/>
          </a:prstGeom>
          <a:solidFill>
            <a:srgbClr val="CCFFCC"/>
          </a:solidFill>
          <a:ln>
            <a:solidFill>
              <a:schemeClr val="tx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52228" name="TextBox 5"/>
          <p:cNvSpPr txBox="1">
            <a:spLocks noChangeArrowheads="1"/>
          </p:cNvSpPr>
          <p:nvPr/>
        </p:nvSpPr>
        <p:spPr bwMode="auto">
          <a:xfrm>
            <a:off x="609600" y="381000"/>
            <a:ext cx="7924800" cy="600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b="1">
                <a:solidFill>
                  <a:schemeClr val="bg1"/>
                </a:solidFill>
              </a:rPr>
              <a:t>“Teachers who attempt to use inquiry-based, student centered instructional tasks face challenges that go beyond identifying well-designed tasks and setting them up appropriately in the classroom. Because solution paths are usually not specified for these kinds of tasks, students tend to approach them in unique and sometimes unanticipated ways. </a:t>
            </a:r>
          </a:p>
          <a:p>
            <a:pPr eaLnBrk="1" hangingPunct="1"/>
            <a:r>
              <a:rPr lang="en-US" b="1">
                <a:solidFill>
                  <a:schemeClr val="bg1"/>
                </a:solidFill>
              </a:rPr>
              <a:t>Teachers must not only strive to understand how students are making sense of the task but also begin to align students’ disparate ideas and approaches with canonical understandings about the nature of mathematics. Research suggests that this is difficult for most teachers ... anticipating, monitoring, selecting, sequencing, and making connections between student responses.”</a:t>
            </a:r>
          </a:p>
          <a:p>
            <a:pPr eaLnBrk="1" hangingPunct="1"/>
            <a:r>
              <a:rPr lang="en-US" b="1">
                <a:solidFill>
                  <a:schemeClr val="bg1"/>
                </a:solidFill>
              </a:rPr>
              <a:t>				(Smith, Hughes, Engle, Stein, 2009)</a:t>
            </a:r>
          </a:p>
        </p:txBody>
      </p:sp>
    </p:spTree>
  </p:cSld>
  <p:clrMapOvr>
    <a:masterClrMapping/>
  </p:clrMapOvr>
  <p:transition xmlns:p14="http://schemas.microsoft.com/office/powerpoint/2010/main" spd="slow" advTm="12057">
    <p:push/>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FCDBF88-3CB6-4B44-B31E-2AF1F5AF0ABF}" type="slidenum">
              <a:rPr lang="en-US" sz="1800">
                <a:solidFill>
                  <a:srgbClr val="0D5A50"/>
                </a:solidFill>
                <a:latin typeface="Corbel" charset="0"/>
              </a:rPr>
              <a:pPr eaLnBrk="1" hangingPunct="1"/>
              <a:t>11</a:t>
            </a:fld>
            <a:endParaRPr lang="en-US" sz="1800">
              <a:solidFill>
                <a:srgbClr val="0D5A50"/>
              </a:solidFill>
              <a:latin typeface="Corbel" charset="0"/>
            </a:endParaRPr>
          </a:p>
        </p:txBody>
      </p:sp>
      <p:sp>
        <p:nvSpPr>
          <p:cNvPr id="54274" name="TextBox 5"/>
          <p:cNvSpPr txBox="1">
            <a:spLocks noChangeArrowheads="1"/>
          </p:cNvSpPr>
          <p:nvPr/>
        </p:nvSpPr>
        <p:spPr bwMode="auto">
          <a:xfrm>
            <a:off x="1592263" y="676275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sz="1800"/>
          </a:p>
        </p:txBody>
      </p:sp>
      <p:sp>
        <p:nvSpPr>
          <p:cNvPr id="54275" name="Title 1"/>
          <p:cNvSpPr txBox="1">
            <a:spLocks/>
          </p:cNvSpPr>
          <p:nvPr/>
        </p:nvSpPr>
        <p:spPr bwMode="auto">
          <a:xfrm>
            <a:off x="180975" y="152400"/>
            <a:ext cx="86582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defTabSz="914400" eaLnBrk="1" hangingPunct="1"/>
            <a:r>
              <a:rPr lang="en-US" sz="3200" b="1">
                <a:solidFill>
                  <a:srgbClr val="0D5A50"/>
                </a:solidFill>
                <a:latin typeface="Arial Rounded MT Bold" charset="0"/>
              </a:rPr>
              <a:t>Issues for agents, mentors &amp; teachers</a:t>
            </a:r>
          </a:p>
        </p:txBody>
      </p:sp>
      <p:sp>
        <p:nvSpPr>
          <p:cNvPr id="8" name="Rounded Rectangle 7"/>
          <p:cNvSpPr/>
          <p:nvPr/>
        </p:nvSpPr>
        <p:spPr>
          <a:xfrm>
            <a:off x="609600" y="990601"/>
            <a:ext cx="8229600" cy="5181600"/>
          </a:xfrm>
          <a:prstGeom prst="roundRect">
            <a:avLst/>
          </a:prstGeom>
          <a:solidFill>
            <a:srgbClr val="CCFFCC"/>
          </a:solidFill>
          <a:ln>
            <a:solidFill>
              <a:schemeClr val="tx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54277" name="TextBox 5"/>
          <p:cNvSpPr txBox="1">
            <a:spLocks noChangeArrowheads="1"/>
          </p:cNvSpPr>
          <p:nvPr/>
        </p:nvSpPr>
        <p:spPr bwMode="auto">
          <a:xfrm>
            <a:off x="609600" y="996950"/>
            <a:ext cx="8153400"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buFont typeface="Arial" charset="0"/>
              <a:buChar char="•"/>
            </a:pPr>
            <a:r>
              <a:rPr lang="en-US" b="1">
                <a:solidFill>
                  <a:schemeClr val="bg1"/>
                </a:solidFill>
              </a:rPr>
              <a:t>Can software agents effectively engage in anticipating, monitoring, selecting, sequencing, and making connections between student responses?</a:t>
            </a:r>
          </a:p>
          <a:p>
            <a:pPr eaLnBrk="1" hangingPunct="1">
              <a:buFont typeface="Arial" charset="0"/>
              <a:buChar char="•"/>
            </a:pPr>
            <a:endParaRPr lang="en-US" b="1">
              <a:solidFill>
                <a:schemeClr val="bg1"/>
              </a:solidFill>
            </a:endParaRPr>
          </a:p>
          <a:p>
            <a:pPr eaLnBrk="1" hangingPunct="1">
              <a:buFont typeface="Arial" charset="0"/>
              <a:buChar char="•"/>
            </a:pPr>
            <a:r>
              <a:rPr lang="en-US" b="1">
                <a:solidFill>
                  <a:schemeClr val="bg1"/>
                </a:solidFill>
              </a:rPr>
              <a:t>Software agents cannot participate as human peers in small-group interaction: they cannot understand meaning or be situated in the world</a:t>
            </a:r>
          </a:p>
          <a:p>
            <a:pPr eaLnBrk="1" hangingPunct="1">
              <a:buFont typeface="Arial" charset="0"/>
              <a:buChar char="•"/>
            </a:pPr>
            <a:endParaRPr lang="en-US" b="1">
              <a:solidFill>
                <a:schemeClr val="bg1"/>
              </a:solidFill>
            </a:endParaRPr>
          </a:p>
          <a:p>
            <a:pPr eaLnBrk="1" hangingPunct="1">
              <a:buFont typeface="Arial" charset="0"/>
              <a:buChar char="•"/>
            </a:pPr>
            <a:r>
              <a:rPr lang="en-US" b="1">
                <a:solidFill>
                  <a:schemeClr val="bg1"/>
                </a:solidFill>
              </a:rPr>
              <a:t>E.g., they do not have the embodied visual understanding of graphical objects in the whiteboard.</a:t>
            </a:r>
          </a:p>
          <a:p>
            <a:pPr eaLnBrk="1" hangingPunct="1">
              <a:buFont typeface="Arial" charset="0"/>
              <a:buChar char="•"/>
            </a:pPr>
            <a:endParaRPr lang="en-US" b="1">
              <a:solidFill>
                <a:schemeClr val="bg1"/>
              </a:solidFill>
            </a:endParaRPr>
          </a:p>
          <a:p>
            <a:pPr eaLnBrk="1" hangingPunct="1">
              <a:buFont typeface="Arial" charset="0"/>
              <a:buChar char="•"/>
            </a:pPr>
            <a:r>
              <a:rPr lang="en-US" b="1">
                <a:solidFill>
                  <a:schemeClr val="bg1"/>
                </a:solidFill>
              </a:rPr>
              <a:t>Can they &gt;listen&lt; to what the students are saying, to their perspectives and to the meaning making?</a:t>
            </a:r>
          </a:p>
          <a:p>
            <a:pPr eaLnBrk="1" hangingPunct="1">
              <a:buFont typeface="Arial" charset="0"/>
              <a:buChar char="•"/>
            </a:pPr>
            <a:endParaRPr lang="en-US" b="1">
              <a:solidFill>
                <a:schemeClr val="bg1"/>
              </a:solidFill>
            </a:endParaRPr>
          </a:p>
        </p:txBody>
      </p:sp>
    </p:spTree>
  </p:cSld>
  <p:clrMapOvr>
    <a:masterClrMapping/>
  </p:clrMapOvr>
  <p:transition xmlns:p14="http://schemas.microsoft.com/office/powerpoint/2010/main" spd="slow" advTm="12057">
    <p:push/>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A626E58F-7333-184B-BAF0-9C2C992CA559}" type="slidenum">
              <a:rPr lang="en-US" sz="1800">
                <a:solidFill>
                  <a:srgbClr val="0D5A50"/>
                </a:solidFill>
                <a:latin typeface="Corbel" charset="0"/>
              </a:rPr>
              <a:pPr eaLnBrk="1" hangingPunct="1"/>
              <a:t>12</a:t>
            </a:fld>
            <a:endParaRPr lang="en-US" sz="1800">
              <a:solidFill>
                <a:srgbClr val="0D5A50"/>
              </a:solidFill>
              <a:latin typeface="Corbel" charset="0"/>
            </a:endParaRPr>
          </a:p>
        </p:txBody>
      </p:sp>
      <p:sp>
        <p:nvSpPr>
          <p:cNvPr id="56322" name="TextBox 5"/>
          <p:cNvSpPr txBox="1">
            <a:spLocks noChangeArrowheads="1"/>
          </p:cNvSpPr>
          <p:nvPr/>
        </p:nvSpPr>
        <p:spPr bwMode="auto">
          <a:xfrm>
            <a:off x="1592263" y="676275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sz="1800"/>
          </a:p>
        </p:txBody>
      </p:sp>
      <p:sp>
        <p:nvSpPr>
          <p:cNvPr id="56323" name="Title 1"/>
          <p:cNvSpPr txBox="1">
            <a:spLocks/>
          </p:cNvSpPr>
          <p:nvPr/>
        </p:nvSpPr>
        <p:spPr bwMode="auto">
          <a:xfrm>
            <a:off x="180975" y="152400"/>
            <a:ext cx="86582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defTabSz="914400" eaLnBrk="1" hangingPunct="1"/>
            <a:r>
              <a:rPr lang="en-US" sz="3200" b="1">
                <a:solidFill>
                  <a:srgbClr val="0D5A50"/>
                </a:solidFill>
                <a:latin typeface="Arial Rounded MT Bold" charset="0"/>
              </a:rPr>
              <a:t>Issues for agents, mentors &amp; teachers</a:t>
            </a:r>
          </a:p>
        </p:txBody>
      </p:sp>
      <p:sp>
        <p:nvSpPr>
          <p:cNvPr id="8" name="Rounded Rectangle 7"/>
          <p:cNvSpPr/>
          <p:nvPr/>
        </p:nvSpPr>
        <p:spPr>
          <a:xfrm>
            <a:off x="609600" y="990601"/>
            <a:ext cx="8229600" cy="4267199"/>
          </a:xfrm>
          <a:prstGeom prst="roundRect">
            <a:avLst/>
          </a:prstGeom>
          <a:solidFill>
            <a:srgbClr val="CCFFCC"/>
          </a:solidFill>
          <a:ln>
            <a:solidFill>
              <a:schemeClr val="tx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56325" name="TextBox 5"/>
          <p:cNvSpPr txBox="1">
            <a:spLocks noChangeArrowheads="1"/>
          </p:cNvSpPr>
          <p:nvPr/>
        </p:nvSpPr>
        <p:spPr bwMode="auto">
          <a:xfrm>
            <a:off x="838200" y="1143000"/>
            <a:ext cx="79248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buFont typeface="Arial" charset="0"/>
              <a:buChar char="•"/>
            </a:pPr>
            <a:r>
              <a:rPr lang="en-US" b="1">
                <a:solidFill>
                  <a:schemeClr val="bg1"/>
                </a:solidFill>
              </a:rPr>
              <a:t>Pretending that agents are human distorts the group process</a:t>
            </a:r>
          </a:p>
          <a:p>
            <a:pPr eaLnBrk="1" hangingPunct="1">
              <a:buFont typeface="Arial" charset="0"/>
              <a:buChar char="•"/>
            </a:pPr>
            <a:r>
              <a:rPr lang="en-US" b="1">
                <a:solidFill>
                  <a:schemeClr val="bg1"/>
                </a:solidFill>
              </a:rPr>
              <a:t>Agents act through “referred intentionality” of designers and programmers: planned in advance and not situated</a:t>
            </a:r>
          </a:p>
          <a:p>
            <a:pPr eaLnBrk="1" hangingPunct="1">
              <a:buFont typeface="Arial" charset="0"/>
              <a:buChar char="•"/>
            </a:pPr>
            <a:r>
              <a:rPr lang="en-US" b="1">
                <a:solidFill>
                  <a:schemeClr val="bg1"/>
                </a:solidFill>
              </a:rPr>
              <a:t>Agents can provide structure, guidance, resources, scaffolds for the group interaction</a:t>
            </a:r>
          </a:p>
          <a:p>
            <a:pPr eaLnBrk="1" hangingPunct="1">
              <a:buFont typeface="Arial" charset="0"/>
              <a:buChar char="•"/>
            </a:pPr>
            <a:r>
              <a:rPr lang="en-US" b="1">
                <a:solidFill>
                  <a:schemeClr val="bg1"/>
                </a:solidFill>
              </a:rPr>
              <a:t>Educational designers should probably avoid over-scripting, keep interventions out of the way of student discourse, not pretend agents are human.</a:t>
            </a:r>
          </a:p>
        </p:txBody>
      </p:sp>
    </p:spTree>
  </p:cSld>
  <p:clrMapOvr>
    <a:masterClrMapping/>
  </p:clrMapOvr>
  <p:transition xmlns:p14="http://schemas.microsoft.com/office/powerpoint/2010/main" spd="slow" advTm="12057">
    <p:push/>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0DFAEE03-9885-EC4C-8044-8DBABC64B9BB}" type="slidenum">
              <a:rPr lang="en-US" sz="1800">
                <a:solidFill>
                  <a:srgbClr val="0D5A50"/>
                </a:solidFill>
                <a:latin typeface="Corbel" charset="0"/>
              </a:rPr>
              <a:pPr eaLnBrk="1" hangingPunct="1"/>
              <a:t>13</a:t>
            </a:fld>
            <a:endParaRPr lang="en-US" sz="1800">
              <a:solidFill>
                <a:srgbClr val="0D5A50"/>
              </a:solidFill>
              <a:latin typeface="Corbel" charset="0"/>
            </a:endParaRPr>
          </a:p>
        </p:txBody>
      </p:sp>
      <p:sp>
        <p:nvSpPr>
          <p:cNvPr id="58370" name="TextBox 5"/>
          <p:cNvSpPr txBox="1">
            <a:spLocks noChangeArrowheads="1"/>
          </p:cNvSpPr>
          <p:nvPr/>
        </p:nvSpPr>
        <p:spPr bwMode="auto">
          <a:xfrm>
            <a:off x="1592263" y="676275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sz="1800"/>
          </a:p>
        </p:txBody>
      </p:sp>
      <p:sp>
        <p:nvSpPr>
          <p:cNvPr id="8" name="Rounded Rectangle 7"/>
          <p:cNvSpPr/>
          <p:nvPr/>
        </p:nvSpPr>
        <p:spPr>
          <a:xfrm>
            <a:off x="330200" y="380999"/>
            <a:ext cx="8585200" cy="5715001"/>
          </a:xfrm>
          <a:prstGeom prst="roundRect">
            <a:avLst/>
          </a:prstGeom>
          <a:solidFill>
            <a:srgbClr val="CCFFCC"/>
          </a:solidFill>
          <a:ln>
            <a:solidFill>
              <a:schemeClr val="tx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58372" name="TextBox 5"/>
          <p:cNvSpPr txBox="1">
            <a:spLocks noChangeArrowheads="1"/>
          </p:cNvSpPr>
          <p:nvPr/>
        </p:nvSpPr>
        <p:spPr bwMode="auto">
          <a:xfrm>
            <a:off x="533400" y="685800"/>
            <a:ext cx="8305800"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b="1">
                <a:solidFill>
                  <a:schemeClr val="bg1"/>
                </a:solidFill>
              </a:rPr>
              <a:t>[T]hree outstanding problems for the design of interactive machines: </a:t>
            </a:r>
          </a:p>
          <a:p>
            <a:pPr eaLnBrk="1" hangingPunct="1"/>
            <a:r>
              <a:rPr lang="en-US" b="1">
                <a:solidFill>
                  <a:schemeClr val="bg1"/>
                </a:solidFill>
              </a:rPr>
              <a:t>first, the problem of how to lessen the asymmetry by extending the access of the machine to the actions and circumstances of the user; </a:t>
            </a:r>
          </a:p>
          <a:p>
            <a:pPr eaLnBrk="1" hangingPunct="1"/>
            <a:r>
              <a:rPr lang="en-US" b="1">
                <a:solidFill>
                  <a:schemeClr val="bg1"/>
                </a:solidFill>
              </a:rPr>
              <a:t>second, the problem of how to make clear to the user the limits on the machine’s access to those basic interactional resources; </a:t>
            </a:r>
          </a:p>
          <a:p>
            <a:pPr eaLnBrk="1" hangingPunct="1"/>
            <a:r>
              <a:rPr lang="en-US" b="1">
                <a:solidFill>
                  <a:schemeClr val="bg1"/>
                </a:solidFill>
              </a:rPr>
              <a:t>and, finally, the problem of how to find ways of compensating for the machine’s lack of access to the user’s situation with computationally available alternatives.</a:t>
            </a:r>
          </a:p>
          <a:p>
            <a:pPr eaLnBrk="1" hangingPunct="1"/>
            <a:endParaRPr lang="en-US" b="1">
              <a:solidFill>
                <a:schemeClr val="bg1"/>
              </a:solidFill>
            </a:endParaRPr>
          </a:p>
          <a:p>
            <a:pPr algn="r" eaLnBrk="1" hangingPunct="1"/>
            <a:r>
              <a:rPr lang="en-US" b="1">
                <a:solidFill>
                  <a:schemeClr val="bg1"/>
                </a:solidFill>
              </a:rPr>
              <a:t>-- Suchman, L. (2007) p. 179</a:t>
            </a:r>
          </a:p>
        </p:txBody>
      </p:sp>
    </p:spTree>
  </p:cSld>
  <p:clrMapOvr>
    <a:masterClrMapping/>
  </p:clrMapOvr>
  <p:transition xmlns:p14="http://schemas.microsoft.com/office/powerpoint/2010/main" spd="slow" advTm="12057">
    <p:push/>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AB4F27A-1ED4-F54F-B035-C157AF35726D}" type="slidenum">
              <a:rPr lang="en-US" sz="1800">
                <a:solidFill>
                  <a:srgbClr val="0D5A50"/>
                </a:solidFill>
                <a:latin typeface="Corbel" charset="0"/>
              </a:rPr>
              <a:pPr eaLnBrk="1" hangingPunct="1"/>
              <a:t>14</a:t>
            </a:fld>
            <a:endParaRPr lang="en-US" sz="1800">
              <a:solidFill>
                <a:srgbClr val="0D5A50"/>
              </a:solidFill>
              <a:latin typeface="Corbel" charset="0"/>
            </a:endParaRPr>
          </a:p>
        </p:txBody>
      </p:sp>
      <p:sp>
        <p:nvSpPr>
          <p:cNvPr id="60418" name="TextBox 5"/>
          <p:cNvSpPr txBox="1">
            <a:spLocks noChangeArrowheads="1"/>
          </p:cNvSpPr>
          <p:nvPr/>
        </p:nvSpPr>
        <p:spPr bwMode="auto">
          <a:xfrm>
            <a:off x="1592263" y="676275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sz="1800"/>
          </a:p>
        </p:txBody>
      </p:sp>
      <p:sp>
        <p:nvSpPr>
          <p:cNvPr id="8" name="Rounded Rectangle 7"/>
          <p:cNvSpPr/>
          <p:nvPr/>
        </p:nvSpPr>
        <p:spPr>
          <a:xfrm>
            <a:off x="606778" y="838200"/>
            <a:ext cx="8001000" cy="4267200"/>
          </a:xfrm>
          <a:prstGeom prst="roundRect">
            <a:avLst/>
          </a:prstGeom>
          <a:solidFill>
            <a:srgbClr val="CCFFCC"/>
          </a:solidFill>
          <a:ln>
            <a:solidFill>
              <a:schemeClr val="tx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60420" name="TextBox 5"/>
          <p:cNvSpPr txBox="1">
            <a:spLocks noChangeArrowheads="1"/>
          </p:cNvSpPr>
          <p:nvPr/>
        </p:nvSpPr>
        <p:spPr bwMode="auto">
          <a:xfrm>
            <a:off x="1095375" y="1066800"/>
            <a:ext cx="71374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b="1">
                <a:solidFill>
                  <a:schemeClr val="bg1"/>
                </a:solidFill>
              </a:rPr>
              <a:t>A danger of scripts, especially scripts that specify questions to be asked, is that interactions are played like in the teacher-learner game and hence miss the engagement that can be obtained when the listener really wants an explanation.</a:t>
            </a:r>
          </a:p>
          <a:p>
            <a:endParaRPr lang="en-US" b="1">
              <a:solidFill>
                <a:schemeClr val="bg1"/>
              </a:solidFill>
            </a:endParaRPr>
          </a:p>
          <a:p>
            <a:r>
              <a:rPr lang="en-US" b="1">
                <a:solidFill>
                  <a:schemeClr val="bg1"/>
                </a:solidFill>
              </a:rPr>
              <a:t>-- Dillenbourg, P. “</a:t>
            </a:r>
            <a:r>
              <a:rPr lang="en-US" altLang="ja-JP" b="1" i="1">
                <a:solidFill>
                  <a:srgbClr val="000000"/>
                </a:solidFill>
              </a:rPr>
              <a:t>Over-scripting CSCL: The risks of blending collaborative learning with instructional design</a:t>
            </a:r>
            <a:r>
              <a:rPr lang="en-US" b="1">
                <a:solidFill>
                  <a:schemeClr val="bg1"/>
                </a:solidFill>
              </a:rPr>
              <a:t>”</a:t>
            </a:r>
          </a:p>
        </p:txBody>
      </p:sp>
    </p:spTree>
  </p:cSld>
  <p:clrMapOvr>
    <a:masterClrMapping/>
  </p:clrMapOvr>
  <p:transition xmlns:p14="http://schemas.microsoft.com/office/powerpoint/2010/main" spd="slow" advTm="12057">
    <p:push/>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61F0C5E-F75F-F84D-89AE-667A52433F7E}" type="slidenum">
              <a:rPr lang="en-US" sz="1800">
                <a:solidFill>
                  <a:srgbClr val="0D5A50"/>
                </a:solidFill>
                <a:latin typeface="Corbel" charset="0"/>
              </a:rPr>
              <a:pPr eaLnBrk="1" hangingPunct="1"/>
              <a:t>15</a:t>
            </a:fld>
            <a:endParaRPr lang="en-US" sz="1800">
              <a:solidFill>
                <a:srgbClr val="0D5A50"/>
              </a:solidFill>
              <a:latin typeface="Corbel" charset="0"/>
            </a:endParaRPr>
          </a:p>
        </p:txBody>
      </p:sp>
      <p:sp>
        <p:nvSpPr>
          <p:cNvPr id="62466" name="TextBox 5"/>
          <p:cNvSpPr txBox="1">
            <a:spLocks noChangeArrowheads="1"/>
          </p:cNvSpPr>
          <p:nvPr/>
        </p:nvSpPr>
        <p:spPr bwMode="auto">
          <a:xfrm>
            <a:off x="1592263" y="676275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sz="1800"/>
          </a:p>
        </p:txBody>
      </p:sp>
      <p:sp>
        <p:nvSpPr>
          <p:cNvPr id="8" name="Rounded Rectangle 7"/>
          <p:cNvSpPr/>
          <p:nvPr/>
        </p:nvSpPr>
        <p:spPr>
          <a:xfrm>
            <a:off x="152400" y="1524001"/>
            <a:ext cx="8864600" cy="4038600"/>
          </a:xfrm>
          <a:prstGeom prst="roundRect">
            <a:avLst/>
          </a:prstGeom>
          <a:solidFill>
            <a:srgbClr val="CCFFCC"/>
          </a:solidFill>
          <a:ln>
            <a:solidFill>
              <a:schemeClr val="tx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62468" name="TextBox 5"/>
          <p:cNvSpPr txBox="1">
            <a:spLocks noChangeArrowheads="1"/>
          </p:cNvSpPr>
          <p:nvPr/>
        </p:nvSpPr>
        <p:spPr bwMode="auto">
          <a:xfrm>
            <a:off x="990600" y="1752600"/>
            <a:ext cx="701040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b="1">
                <a:solidFill>
                  <a:srgbClr val="000000"/>
                </a:solidFill>
              </a:rPr>
              <a:t>Scripted collaboration may appear superficially as genuine collaboration, but may fail to trigger the cognitive, social and emotional mechanisms that are expected to occur during collaboration.</a:t>
            </a:r>
          </a:p>
          <a:p>
            <a:endParaRPr lang="en-US" b="1">
              <a:solidFill>
                <a:srgbClr val="000000"/>
              </a:solidFill>
            </a:endParaRPr>
          </a:p>
          <a:p>
            <a:r>
              <a:rPr lang="en-US" b="1">
                <a:solidFill>
                  <a:schemeClr val="bg1"/>
                </a:solidFill>
              </a:rPr>
              <a:t>-- Dillenbourg, P. “</a:t>
            </a:r>
            <a:r>
              <a:rPr lang="en-US" altLang="ja-JP" b="1" i="1">
                <a:solidFill>
                  <a:srgbClr val="000000"/>
                </a:solidFill>
              </a:rPr>
              <a:t>Over-scripting CSCL: The risks of blending collaborative learning with instructional design</a:t>
            </a:r>
            <a:r>
              <a:rPr lang="en-US" b="1">
                <a:solidFill>
                  <a:schemeClr val="bg1"/>
                </a:solidFill>
              </a:rPr>
              <a:t>”</a:t>
            </a:r>
          </a:p>
        </p:txBody>
      </p:sp>
    </p:spTree>
  </p:cSld>
  <p:clrMapOvr>
    <a:masterClrMapping/>
  </p:clrMapOvr>
  <p:transition xmlns:p14="http://schemas.microsoft.com/office/powerpoint/2010/main" spd="slow" advTm="12057">
    <p:push/>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F753D78-D1A5-AA49-B23F-E9B8BCFA275B}" type="slidenum">
              <a:rPr lang="en-US" sz="1800">
                <a:solidFill>
                  <a:srgbClr val="0D5A50"/>
                </a:solidFill>
                <a:latin typeface="Corbel" charset="0"/>
              </a:rPr>
              <a:pPr eaLnBrk="1" hangingPunct="1"/>
              <a:t>16</a:t>
            </a:fld>
            <a:endParaRPr lang="en-US" sz="1800">
              <a:solidFill>
                <a:srgbClr val="0D5A50"/>
              </a:solidFill>
              <a:latin typeface="Corbel" charset="0"/>
            </a:endParaRPr>
          </a:p>
        </p:txBody>
      </p:sp>
      <p:sp>
        <p:nvSpPr>
          <p:cNvPr id="64514" name="TextBox 5"/>
          <p:cNvSpPr txBox="1">
            <a:spLocks noChangeArrowheads="1"/>
          </p:cNvSpPr>
          <p:nvPr/>
        </p:nvSpPr>
        <p:spPr bwMode="auto">
          <a:xfrm>
            <a:off x="1592263" y="676275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sz="1800"/>
          </a:p>
        </p:txBody>
      </p:sp>
      <p:sp>
        <p:nvSpPr>
          <p:cNvPr id="64515" name="Title 1"/>
          <p:cNvSpPr txBox="1">
            <a:spLocks/>
          </p:cNvSpPr>
          <p:nvPr/>
        </p:nvSpPr>
        <p:spPr bwMode="auto">
          <a:xfrm>
            <a:off x="838200" y="0"/>
            <a:ext cx="7696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defTabSz="914400" eaLnBrk="1" hangingPunct="1"/>
            <a:r>
              <a:rPr lang="en-US" sz="3200" b="1">
                <a:solidFill>
                  <a:srgbClr val="0D5A50"/>
                </a:solidFill>
                <a:latin typeface="Arial Rounded MT Bold" charset="0"/>
              </a:rPr>
              <a:t>Situated group cognition differs from rationalist artificial intelligence</a:t>
            </a:r>
          </a:p>
        </p:txBody>
      </p:sp>
      <p:sp>
        <p:nvSpPr>
          <p:cNvPr id="8" name="Rounded Rectangle 7"/>
          <p:cNvSpPr/>
          <p:nvPr/>
        </p:nvSpPr>
        <p:spPr>
          <a:xfrm>
            <a:off x="533400" y="1436688"/>
            <a:ext cx="8305800" cy="4937125"/>
          </a:xfrm>
          <a:prstGeom prst="roundRect">
            <a:avLst/>
          </a:prstGeom>
          <a:solidFill>
            <a:srgbClr val="CCFFCC"/>
          </a:solidFill>
          <a:ln>
            <a:solidFill>
              <a:schemeClr val="tx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64517" name="TextBox 5"/>
          <p:cNvSpPr txBox="1">
            <a:spLocks noChangeArrowheads="1"/>
          </p:cNvSpPr>
          <p:nvPr/>
        </p:nvSpPr>
        <p:spPr bwMode="auto">
          <a:xfrm>
            <a:off x="990600" y="1436688"/>
            <a:ext cx="7391400" cy="4894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buFont typeface="Arial" charset="0"/>
              <a:buChar char="•"/>
            </a:pPr>
            <a:r>
              <a:rPr lang="en-US" b="1">
                <a:solidFill>
                  <a:schemeClr val="bg1"/>
                </a:solidFill>
              </a:rPr>
              <a:t>The group works on maintaining a shared view of a joint problem space</a:t>
            </a:r>
          </a:p>
          <a:p>
            <a:pPr eaLnBrk="1" hangingPunct="1">
              <a:buFont typeface="Arial" charset="0"/>
              <a:buChar char="•"/>
            </a:pPr>
            <a:r>
              <a:rPr lang="en-US" b="1">
                <a:solidFill>
                  <a:schemeClr val="bg1"/>
                </a:solidFill>
              </a:rPr>
              <a:t>They use questions, proposals, requests, repairs, pointing, outlining, visual emphasis, verbal description, terminology, math symbols</a:t>
            </a:r>
          </a:p>
          <a:p>
            <a:pPr eaLnBrk="1" hangingPunct="1">
              <a:buFont typeface="Arial" charset="0"/>
              <a:buChar char="•"/>
            </a:pPr>
            <a:r>
              <a:rPr lang="en-US" b="1">
                <a:solidFill>
                  <a:schemeClr val="bg1"/>
                </a:solidFill>
              </a:rPr>
              <a:t>They confirm mutual understanding by agreement or by demonstration</a:t>
            </a:r>
          </a:p>
          <a:p>
            <a:pPr eaLnBrk="1" hangingPunct="1">
              <a:buFont typeface="Arial" charset="0"/>
              <a:buChar char="•"/>
            </a:pPr>
            <a:r>
              <a:rPr lang="en-US" b="1">
                <a:solidFill>
                  <a:schemeClr val="bg1"/>
                </a:solidFill>
              </a:rPr>
              <a:t>The problem solving is accomplished by the group, with participants taking turns &amp; building</a:t>
            </a:r>
          </a:p>
          <a:p>
            <a:pPr eaLnBrk="1" hangingPunct="1">
              <a:buFont typeface="Arial" charset="0"/>
              <a:buChar char="•"/>
            </a:pPr>
            <a:r>
              <a:rPr lang="en-US" b="1">
                <a:solidFill>
                  <a:schemeClr val="bg1"/>
                </a:solidFill>
              </a:rPr>
              <a:t>Each participant understands the resources, methods and steps well enough to potentially use them individually in the future</a:t>
            </a:r>
          </a:p>
          <a:p>
            <a:pPr eaLnBrk="1" hangingPunct="1">
              <a:buFont typeface="Arial" charset="0"/>
              <a:buChar char="•"/>
            </a:pPr>
            <a:r>
              <a:rPr lang="en-US" b="1">
                <a:solidFill>
                  <a:schemeClr val="bg1"/>
                </a:solidFill>
              </a:rPr>
              <a:t>They learn effective ways of “seeing-as”</a:t>
            </a:r>
            <a:endParaRPr lang="en-US" sz="1800"/>
          </a:p>
        </p:txBody>
      </p:sp>
    </p:spTree>
  </p:cSld>
  <p:clrMapOvr>
    <a:masterClrMapping/>
  </p:clrMapOvr>
  <p:transition xmlns:p14="http://schemas.microsoft.com/office/powerpoint/2010/main" spd="slow" advTm="20557">
    <p:push/>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0AFCA1C-D53D-564E-8017-2F28BD8F22C7}" type="slidenum">
              <a:rPr lang="en-US" sz="1800">
                <a:solidFill>
                  <a:srgbClr val="0D5A50"/>
                </a:solidFill>
                <a:latin typeface="Corbel" charset="0"/>
              </a:rPr>
              <a:pPr eaLnBrk="1" hangingPunct="1"/>
              <a:t>17</a:t>
            </a:fld>
            <a:endParaRPr lang="en-US" sz="1800">
              <a:solidFill>
                <a:srgbClr val="0D5A50"/>
              </a:solidFill>
              <a:latin typeface="Corbel" charset="0"/>
            </a:endParaRPr>
          </a:p>
        </p:txBody>
      </p:sp>
      <p:sp>
        <p:nvSpPr>
          <p:cNvPr id="66562" name="TextBox 5"/>
          <p:cNvSpPr txBox="1">
            <a:spLocks noChangeArrowheads="1"/>
          </p:cNvSpPr>
          <p:nvPr/>
        </p:nvSpPr>
        <p:spPr bwMode="auto">
          <a:xfrm>
            <a:off x="1592263" y="6762750"/>
            <a:ext cx="11080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t>			</a:t>
            </a:r>
          </a:p>
          <a:p>
            <a:pPr eaLnBrk="1" hangingPunct="1"/>
            <a:endParaRPr lang="en-US" sz="1800"/>
          </a:p>
        </p:txBody>
      </p:sp>
      <p:sp>
        <p:nvSpPr>
          <p:cNvPr id="66563" name="Title 1"/>
          <p:cNvSpPr txBox="1">
            <a:spLocks/>
          </p:cNvSpPr>
          <p:nvPr/>
        </p:nvSpPr>
        <p:spPr bwMode="auto">
          <a:xfrm>
            <a:off x="180975" y="152400"/>
            <a:ext cx="86582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defTabSz="914400" eaLnBrk="1" hangingPunct="1"/>
            <a:r>
              <a:rPr lang="en-US" sz="3200" b="1">
                <a:solidFill>
                  <a:srgbClr val="0D5A50"/>
                </a:solidFill>
                <a:latin typeface="Arial Rounded MT Bold" charset="0"/>
              </a:rPr>
              <a:t>Implications for CSCL research &amp; design</a:t>
            </a:r>
          </a:p>
        </p:txBody>
      </p:sp>
      <p:sp>
        <p:nvSpPr>
          <p:cNvPr id="8" name="Rounded Rectangle 7"/>
          <p:cNvSpPr/>
          <p:nvPr/>
        </p:nvSpPr>
        <p:spPr>
          <a:xfrm>
            <a:off x="228600" y="762000"/>
            <a:ext cx="8763000" cy="5611813"/>
          </a:xfrm>
          <a:prstGeom prst="roundRect">
            <a:avLst/>
          </a:prstGeom>
          <a:solidFill>
            <a:srgbClr val="CCFFCC"/>
          </a:solidFill>
          <a:ln>
            <a:solidFill>
              <a:schemeClr val="tx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66565" name="TextBox 5"/>
          <p:cNvSpPr txBox="1">
            <a:spLocks noChangeArrowheads="1"/>
          </p:cNvSpPr>
          <p:nvPr/>
        </p:nvSpPr>
        <p:spPr bwMode="auto">
          <a:xfrm>
            <a:off x="533400" y="914400"/>
            <a:ext cx="83058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buFont typeface="Arial" charset="0"/>
              <a:buChar char="•"/>
            </a:pPr>
            <a:r>
              <a:rPr lang="en-US" b="1" dirty="0">
                <a:solidFill>
                  <a:schemeClr val="bg1"/>
                </a:solidFill>
              </a:rPr>
              <a:t>It is possible to observe and analyze in chat logs how online small groups establish and maintain intersubjectivity and accomplish group-cognitive tasks</a:t>
            </a:r>
            <a:endParaRPr lang="en-US" sz="1800" dirty="0"/>
          </a:p>
          <a:p>
            <a:pPr eaLnBrk="1" hangingPunct="1">
              <a:buFont typeface="Arial" charset="0"/>
              <a:buChar char="•"/>
            </a:pPr>
            <a:r>
              <a:rPr lang="en-US" b="1" dirty="0">
                <a:solidFill>
                  <a:schemeClr val="bg1"/>
                </a:solidFill>
              </a:rPr>
              <a:t>Analysis can show how features and affordances of the CSCL media and digital environment are used to support intersubjectivity and group </a:t>
            </a:r>
            <a:r>
              <a:rPr lang="en-US" b="1" dirty="0" smtClean="0">
                <a:solidFill>
                  <a:schemeClr val="bg1"/>
                </a:solidFill>
              </a:rPr>
              <a:t>cognition</a:t>
            </a:r>
          </a:p>
          <a:p>
            <a:pPr eaLnBrk="1" hangingPunct="1">
              <a:buFont typeface="Arial" charset="0"/>
              <a:buChar char="•"/>
            </a:pPr>
            <a:r>
              <a:rPr lang="en-US" b="1" dirty="0" smtClean="0">
                <a:solidFill>
                  <a:schemeClr val="bg1"/>
                </a:solidFill>
              </a:rPr>
              <a:t>Usage </a:t>
            </a:r>
            <a:r>
              <a:rPr lang="en-US" b="1" dirty="0">
                <a:solidFill>
                  <a:schemeClr val="bg1"/>
                </a:solidFill>
              </a:rPr>
              <a:t>analysis can show the results of different approaches to agent mentoring, often unintuitive</a:t>
            </a:r>
          </a:p>
          <a:p>
            <a:pPr eaLnBrk="1" hangingPunct="1">
              <a:buFont typeface="Arial" charset="0"/>
              <a:buChar char="•"/>
            </a:pPr>
            <a:r>
              <a:rPr lang="en-US" b="1" dirty="0">
                <a:solidFill>
                  <a:schemeClr val="bg1"/>
                </a:solidFill>
              </a:rPr>
              <a:t>CSCL environments can support virtual being-in-the-world-together in modes different from physical embodiment</a:t>
            </a:r>
          </a:p>
        </p:txBody>
      </p:sp>
    </p:spTree>
  </p:cSld>
  <p:clrMapOvr>
    <a:masterClrMapping/>
  </p:clrMapOvr>
  <p:transition xmlns:p14="http://schemas.microsoft.com/office/powerpoint/2010/main" spd="slow" advTm="12968">
    <p:push/>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0330E4FD-C139-D849-8607-383C4485BAF2}" type="slidenum">
              <a:rPr lang="en-US" sz="1800">
                <a:solidFill>
                  <a:srgbClr val="0D5A50"/>
                </a:solidFill>
                <a:latin typeface="Corbel" charset="0"/>
              </a:rPr>
              <a:pPr eaLnBrk="1" hangingPunct="1"/>
              <a:t>18</a:t>
            </a:fld>
            <a:endParaRPr lang="en-US" sz="1800">
              <a:solidFill>
                <a:srgbClr val="0D5A50"/>
              </a:solidFill>
              <a:latin typeface="Corbel" charset="0"/>
            </a:endParaRPr>
          </a:p>
        </p:txBody>
      </p:sp>
      <p:sp>
        <p:nvSpPr>
          <p:cNvPr id="68610" name="TextBox 5"/>
          <p:cNvSpPr txBox="1">
            <a:spLocks noChangeArrowheads="1"/>
          </p:cNvSpPr>
          <p:nvPr/>
        </p:nvSpPr>
        <p:spPr bwMode="auto">
          <a:xfrm>
            <a:off x="1592263" y="6762750"/>
            <a:ext cx="11080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t>			</a:t>
            </a:r>
          </a:p>
          <a:p>
            <a:pPr eaLnBrk="1" hangingPunct="1"/>
            <a:endParaRPr lang="en-US" sz="1800"/>
          </a:p>
        </p:txBody>
      </p:sp>
      <p:sp>
        <p:nvSpPr>
          <p:cNvPr id="8" name="Rounded Rectangle 7"/>
          <p:cNvSpPr/>
          <p:nvPr/>
        </p:nvSpPr>
        <p:spPr>
          <a:xfrm>
            <a:off x="838200" y="762001"/>
            <a:ext cx="7543800" cy="4038600"/>
          </a:xfrm>
          <a:prstGeom prst="roundRect">
            <a:avLst/>
          </a:prstGeom>
          <a:solidFill>
            <a:srgbClr val="CCFFCC"/>
          </a:solidFill>
          <a:ln>
            <a:solidFill>
              <a:schemeClr val="tx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68612" name="TextBox 5"/>
          <p:cNvSpPr txBox="1">
            <a:spLocks noChangeArrowheads="1"/>
          </p:cNvSpPr>
          <p:nvPr/>
        </p:nvSpPr>
        <p:spPr bwMode="auto">
          <a:xfrm>
            <a:off x="1371600" y="1066800"/>
            <a:ext cx="6705600"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3200" b="1" i="1">
                <a:solidFill>
                  <a:schemeClr val="bg1"/>
                </a:solidFill>
              </a:rPr>
              <a:t>“Computers are incredibly fast, accurate and stupid. </a:t>
            </a:r>
          </a:p>
          <a:p>
            <a:pPr eaLnBrk="1" hangingPunct="1"/>
            <a:r>
              <a:rPr lang="en-US" sz="3200" b="1" i="1">
                <a:solidFill>
                  <a:schemeClr val="bg1"/>
                </a:solidFill>
              </a:rPr>
              <a:t>Human beings are incredibly slow, inaccurate and brilliant. Together they are powerful beyond imagination.”</a:t>
            </a:r>
          </a:p>
          <a:p>
            <a:pPr algn="r" eaLnBrk="1" hangingPunct="1"/>
            <a:r>
              <a:rPr lang="en-US" sz="3200" b="1">
                <a:solidFill>
                  <a:schemeClr val="bg1"/>
                </a:solidFill>
              </a:rPr>
              <a:t>--Albert Einstein</a:t>
            </a:r>
            <a:r>
              <a:rPr lang="en-US" i="1"/>
              <a:t>.</a:t>
            </a:r>
            <a:endParaRPr lang="en-US" b="1">
              <a:solidFill>
                <a:schemeClr val="bg1"/>
              </a:solidFill>
            </a:endParaRPr>
          </a:p>
        </p:txBody>
      </p:sp>
    </p:spTree>
    <p:extLst>
      <p:ext uri="{BB962C8B-B14F-4D97-AF65-F5344CB8AC3E}">
        <p14:creationId xmlns:p14="http://schemas.microsoft.com/office/powerpoint/2010/main" val="3671627572"/>
      </p:ext>
    </p:extLst>
  </p:cSld>
  <p:clrMapOvr>
    <a:masterClrMapping/>
  </p:clrMapOvr>
  <p:transition xmlns:p14="http://schemas.microsoft.com/office/powerpoint/2010/main" spd="slow" advTm="12968">
    <p:push/>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0330E4FD-C139-D849-8607-383C4485BAF2}" type="slidenum">
              <a:rPr lang="en-US" sz="1800">
                <a:solidFill>
                  <a:srgbClr val="0D5A50"/>
                </a:solidFill>
                <a:latin typeface="Corbel" charset="0"/>
              </a:rPr>
              <a:pPr eaLnBrk="1" hangingPunct="1"/>
              <a:t>2</a:t>
            </a:fld>
            <a:endParaRPr lang="en-US" sz="1800">
              <a:solidFill>
                <a:srgbClr val="0D5A50"/>
              </a:solidFill>
              <a:latin typeface="Corbel" charset="0"/>
            </a:endParaRPr>
          </a:p>
        </p:txBody>
      </p:sp>
      <p:sp>
        <p:nvSpPr>
          <p:cNvPr id="68610" name="TextBox 5"/>
          <p:cNvSpPr txBox="1">
            <a:spLocks noChangeArrowheads="1"/>
          </p:cNvSpPr>
          <p:nvPr/>
        </p:nvSpPr>
        <p:spPr bwMode="auto">
          <a:xfrm>
            <a:off x="1592263" y="6762750"/>
            <a:ext cx="11080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t>			</a:t>
            </a:r>
          </a:p>
          <a:p>
            <a:pPr eaLnBrk="1" hangingPunct="1"/>
            <a:endParaRPr lang="en-US" sz="1800"/>
          </a:p>
        </p:txBody>
      </p:sp>
      <p:sp>
        <p:nvSpPr>
          <p:cNvPr id="8" name="Rounded Rectangle 7"/>
          <p:cNvSpPr/>
          <p:nvPr/>
        </p:nvSpPr>
        <p:spPr>
          <a:xfrm>
            <a:off x="838200" y="762001"/>
            <a:ext cx="7543800" cy="4038600"/>
          </a:xfrm>
          <a:prstGeom prst="roundRect">
            <a:avLst/>
          </a:prstGeom>
          <a:solidFill>
            <a:srgbClr val="CCFFCC"/>
          </a:solidFill>
          <a:ln>
            <a:solidFill>
              <a:schemeClr val="tx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68612" name="TextBox 5"/>
          <p:cNvSpPr txBox="1">
            <a:spLocks noChangeArrowheads="1"/>
          </p:cNvSpPr>
          <p:nvPr/>
        </p:nvSpPr>
        <p:spPr bwMode="auto">
          <a:xfrm>
            <a:off x="1371600" y="1066800"/>
            <a:ext cx="6705600"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3200" b="1" i="1">
                <a:solidFill>
                  <a:schemeClr val="bg1"/>
                </a:solidFill>
              </a:rPr>
              <a:t>“Computers are incredibly fast, accurate and stupid. </a:t>
            </a:r>
          </a:p>
          <a:p>
            <a:pPr eaLnBrk="1" hangingPunct="1"/>
            <a:r>
              <a:rPr lang="en-US" sz="3200" b="1" i="1">
                <a:solidFill>
                  <a:schemeClr val="bg1"/>
                </a:solidFill>
              </a:rPr>
              <a:t>Human beings are incredibly slow, inaccurate and brilliant. Together they are powerful beyond imagination.”</a:t>
            </a:r>
          </a:p>
          <a:p>
            <a:pPr algn="r" eaLnBrk="1" hangingPunct="1"/>
            <a:r>
              <a:rPr lang="en-US" sz="3200" b="1">
                <a:solidFill>
                  <a:schemeClr val="bg1"/>
                </a:solidFill>
              </a:rPr>
              <a:t>--Albert Einstein</a:t>
            </a:r>
            <a:r>
              <a:rPr lang="en-US" i="1"/>
              <a:t>.</a:t>
            </a:r>
            <a:endParaRPr lang="en-US" b="1">
              <a:solidFill>
                <a:schemeClr val="bg1"/>
              </a:solidFill>
            </a:endParaRPr>
          </a:p>
        </p:txBody>
      </p:sp>
    </p:spTree>
  </p:cSld>
  <p:clrMapOvr>
    <a:masterClrMapping/>
  </p:clrMapOvr>
  <p:transition xmlns:p14="http://schemas.microsoft.com/office/powerpoint/2010/main" spd="slow" advTm="12968">
    <p:push/>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0330E4FD-C139-D849-8607-383C4485BAF2}" type="slidenum">
              <a:rPr lang="en-US" sz="1800">
                <a:solidFill>
                  <a:srgbClr val="0D5A50"/>
                </a:solidFill>
                <a:latin typeface="Corbel" charset="0"/>
              </a:rPr>
              <a:pPr eaLnBrk="1" hangingPunct="1"/>
              <a:t>3</a:t>
            </a:fld>
            <a:endParaRPr lang="en-US" sz="1800">
              <a:solidFill>
                <a:srgbClr val="0D5A50"/>
              </a:solidFill>
              <a:latin typeface="Corbel" charset="0"/>
            </a:endParaRPr>
          </a:p>
        </p:txBody>
      </p:sp>
      <p:sp>
        <p:nvSpPr>
          <p:cNvPr id="68610" name="TextBox 5"/>
          <p:cNvSpPr txBox="1">
            <a:spLocks noChangeArrowheads="1"/>
          </p:cNvSpPr>
          <p:nvPr/>
        </p:nvSpPr>
        <p:spPr bwMode="auto">
          <a:xfrm>
            <a:off x="1592263" y="6762750"/>
            <a:ext cx="11080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t>			</a:t>
            </a:r>
          </a:p>
          <a:p>
            <a:pPr eaLnBrk="1" hangingPunct="1"/>
            <a:endParaRPr lang="en-US" sz="1800"/>
          </a:p>
        </p:txBody>
      </p:sp>
      <p:sp>
        <p:nvSpPr>
          <p:cNvPr id="8" name="Rounded Rectangle 7"/>
          <p:cNvSpPr/>
          <p:nvPr/>
        </p:nvSpPr>
        <p:spPr>
          <a:xfrm>
            <a:off x="838200" y="762001"/>
            <a:ext cx="7543800" cy="4038600"/>
          </a:xfrm>
          <a:prstGeom prst="roundRect">
            <a:avLst/>
          </a:prstGeom>
          <a:solidFill>
            <a:srgbClr val="CCFFCC"/>
          </a:solidFill>
          <a:ln>
            <a:solidFill>
              <a:schemeClr val="tx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68612" name="TextBox 5"/>
          <p:cNvSpPr txBox="1">
            <a:spLocks noChangeArrowheads="1"/>
          </p:cNvSpPr>
          <p:nvPr/>
        </p:nvSpPr>
        <p:spPr bwMode="auto">
          <a:xfrm>
            <a:off x="1371600" y="1066800"/>
            <a:ext cx="6705600" cy="2431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3200" b="1" i="1" dirty="0" smtClean="0">
                <a:solidFill>
                  <a:schemeClr val="bg1"/>
                </a:solidFill>
              </a:rPr>
              <a:t>We need to be clear about which roles in collaborative learning are appropriate for humans and which for computers</a:t>
            </a:r>
            <a:endParaRPr lang="en-US" sz="3200" b="1" i="1" dirty="0">
              <a:solidFill>
                <a:schemeClr val="bg1"/>
              </a:solidFill>
            </a:endParaRPr>
          </a:p>
          <a:p>
            <a:pPr algn="r" eaLnBrk="1" hangingPunct="1"/>
            <a:r>
              <a:rPr lang="en-US" i="1" dirty="0" smtClean="0"/>
              <a:t>.</a:t>
            </a:r>
            <a:endParaRPr lang="en-US" b="1" dirty="0">
              <a:solidFill>
                <a:schemeClr val="bg1"/>
              </a:solidFill>
            </a:endParaRPr>
          </a:p>
        </p:txBody>
      </p:sp>
    </p:spTree>
    <p:extLst>
      <p:ext uri="{BB962C8B-B14F-4D97-AF65-F5344CB8AC3E}">
        <p14:creationId xmlns:p14="http://schemas.microsoft.com/office/powerpoint/2010/main" val="3887409446"/>
      </p:ext>
    </p:extLst>
  </p:cSld>
  <p:clrMapOvr>
    <a:masterClrMapping/>
  </p:clrMapOvr>
  <p:transition xmlns:p14="http://schemas.microsoft.com/office/powerpoint/2010/main" spd="slow" advTm="12968">
    <p:push/>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0330E4FD-C139-D849-8607-383C4485BAF2}" type="slidenum">
              <a:rPr lang="en-US" sz="1800">
                <a:solidFill>
                  <a:srgbClr val="0D5A50"/>
                </a:solidFill>
                <a:latin typeface="Corbel" charset="0"/>
              </a:rPr>
              <a:pPr eaLnBrk="1" hangingPunct="1"/>
              <a:t>4</a:t>
            </a:fld>
            <a:endParaRPr lang="en-US" sz="1800">
              <a:solidFill>
                <a:srgbClr val="0D5A50"/>
              </a:solidFill>
              <a:latin typeface="Corbel" charset="0"/>
            </a:endParaRPr>
          </a:p>
        </p:txBody>
      </p:sp>
      <p:sp>
        <p:nvSpPr>
          <p:cNvPr id="68610" name="TextBox 5"/>
          <p:cNvSpPr txBox="1">
            <a:spLocks noChangeArrowheads="1"/>
          </p:cNvSpPr>
          <p:nvPr/>
        </p:nvSpPr>
        <p:spPr bwMode="auto">
          <a:xfrm>
            <a:off x="1592263" y="6762750"/>
            <a:ext cx="11080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t>			</a:t>
            </a:r>
          </a:p>
          <a:p>
            <a:pPr eaLnBrk="1" hangingPunct="1"/>
            <a:endParaRPr lang="en-US" sz="1800"/>
          </a:p>
        </p:txBody>
      </p:sp>
      <p:sp>
        <p:nvSpPr>
          <p:cNvPr id="8" name="Rounded Rectangle 7"/>
          <p:cNvSpPr/>
          <p:nvPr/>
        </p:nvSpPr>
        <p:spPr>
          <a:xfrm>
            <a:off x="838200" y="762000"/>
            <a:ext cx="7543800" cy="5791199"/>
          </a:xfrm>
          <a:prstGeom prst="roundRect">
            <a:avLst/>
          </a:prstGeom>
          <a:solidFill>
            <a:srgbClr val="CCFFCC"/>
          </a:solidFill>
          <a:ln>
            <a:solidFill>
              <a:schemeClr val="tx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68612" name="TextBox 5"/>
          <p:cNvSpPr txBox="1">
            <a:spLocks noChangeArrowheads="1"/>
          </p:cNvSpPr>
          <p:nvPr/>
        </p:nvSpPr>
        <p:spPr bwMode="auto">
          <a:xfrm>
            <a:off x="1371600" y="1066800"/>
            <a:ext cx="6705600" cy="5386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3200" b="1" i="1" dirty="0" smtClean="0">
                <a:solidFill>
                  <a:schemeClr val="bg1"/>
                </a:solidFill>
              </a:rPr>
              <a:t>We need to be clear about which roles in collaborative learning are appropriate for humans and which for computers</a:t>
            </a:r>
          </a:p>
          <a:p>
            <a:pPr eaLnBrk="1" hangingPunct="1"/>
            <a:endParaRPr lang="en-US" sz="3200" b="1" i="1" dirty="0">
              <a:solidFill>
                <a:schemeClr val="bg1"/>
              </a:solidFill>
            </a:endParaRPr>
          </a:p>
          <a:p>
            <a:pPr eaLnBrk="1" hangingPunct="1"/>
            <a:r>
              <a:rPr lang="en-US" sz="3200" b="1" i="1" dirty="0" smtClean="0">
                <a:solidFill>
                  <a:schemeClr val="bg1"/>
                </a:solidFill>
              </a:rPr>
              <a:t>We cannot base this on our (weak, biased, misguided) intuitions or on funding hype, but need to explore it through design-based research</a:t>
            </a:r>
            <a:endParaRPr lang="en-US" sz="3200" b="1" i="1" dirty="0">
              <a:solidFill>
                <a:schemeClr val="bg1"/>
              </a:solidFill>
            </a:endParaRPr>
          </a:p>
          <a:p>
            <a:pPr algn="r" eaLnBrk="1" hangingPunct="1"/>
            <a:r>
              <a:rPr lang="en-US" i="1" dirty="0" smtClean="0"/>
              <a:t>.</a:t>
            </a:r>
            <a:endParaRPr lang="en-US" b="1" dirty="0">
              <a:solidFill>
                <a:schemeClr val="bg1"/>
              </a:solidFill>
            </a:endParaRPr>
          </a:p>
        </p:txBody>
      </p:sp>
    </p:spTree>
    <p:extLst>
      <p:ext uri="{BB962C8B-B14F-4D97-AF65-F5344CB8AC3E}">
        <p14:creationId xmlns:p14="http://schemas.microsoft.com/office/powerpoint/2010/main" val="4132898124"/>
      </p:ext>
    </p:extLst>
  </p:cSld>
  <p:clrMapOvr>
    <a:masterClrMapping/>
  </p:clrMapOvr>
  <p:transition xmlns:p14="http://schemas.microsoft.com/office/powerpoint/2010/main" spd="slow" advTm="12968">
    <p:push/>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F1A4B4F6-B177-0845-BEF1-22A9225EF4EF}" type="slidenum">
              <a:rPr lang="en-US" sz="1800">
                <a:solidFill>
                  <a:srgbClr val="0D5A50"/>
                </a:solidFill>
                <a:latin typeface="Corbel" charset="0"/>
              </a:rPr>
              <a:pPr eaLnBrk="1" hangingPunct="1"/>
              <a:t>5</a:t>
            </a:fld>
            <a:endParaRPr lang="en-US" sz="1800">
              <a:solidFill>
                <a:srgbClr val="0D5A50"/>
              </a:solidFill>
              <a:latin typeface="Corbel" charset="0"/>
            </a:endParaRPr>
          </a:p>
        </p:txBody>
      </p:sp>
      <p:sp>
        <p:nvSpPr>
          <p:cNvPr id="31746" name="TextBox 5"/>
          <p:cNvSpPr txBox="1">
            <a:spLocks noChangeArrowheads="1"/>
          </p:cNvSpPr>
          <p:nvPr/>
        </p:nvSpPr>
        <p:spPr bwMode="auto">
          <a:xfrm>
            <a:off x="1592263" y="676275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sz="1800"/>
          </a:p>
        </p:txBody>
      </p:sp>
      <p:sp>
        <p:nvSpPr>
          <p:cNvPr id="31747" name="Title 1"/>
          <p:cNvSpPr txBox="1">
            <a:spLocks/>
          </p:cNvSpPr>
          <p:nvPr/>
        </p:nvSpPr>
        <p:spPr bwMode="auto">
          <a:xfrm>
            <a:off x="457200" y="227013"/>
            <a:ext cx="8180388" cy="763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defTabSz="914400" eaLnBrk="1" hangingPunct="1"/>
            <a:r>
              <a:rPr lang="en-US" sz="3200" b="1" dirty="0">
                <a:solidFill>
                  <a:srgbClr val="0D5A50"/>
                </a:solidFill>
                <a:latin typeface="Arial Rounded MT Bold" charset="0"/>
              </a:rPr>
              <a:t>The </a:t>
            </a:r>
            <a:r>
              <a:rPr lang="en-US" sz="3200" b="1" dirty="0" smtClean="0">
                <a:solidFill>
                  <a:srgbClr val="0D5A50"/>
                </a:solidFill>
                <a:latin typeface="Arial Rounded MT Bold" charset="0"/>
              </a:rPr>
              <a:t>issues</a:t>
            </a:r>
            <a:endParaRPr lang="en-US" sz="3200" b="1" dirty="0">
              <a:solidFill>
                <a:srgbClr val="0D5A50"/>
              </a:solidFill>
              <a:latin typeface="Arial Rounded MT Bold" charset="0"/>
            </a:endParaRPr>
          </a:p>
        </p:txBody>
      </p:sp>
      <p:sp>
        <p:nvSpPr>
          <p:cNvPr id="8" name="Rounded Rectangle 7"/>
          <p:cNvSpPr/>
          <p:nvPr/>
        </p:nvSpPr>
        <p:spPr>
          <a:xfrm>
            <a:off x="304800" y="990600"/>
            <a:ext cx="8534400" cy="4495800"/>
          </a:xfrm>
          <a:prstGeom prst="roundRect">
            <a:avLst/>
          </a:prstGeom>
          <a:solidFill>
            <a:srgbClr val="CCFFCC"/>
          </a:solidFill>
          <a:ln>
            <a:solidFill>
              <a:schemeClr val="tx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31749" name="TextBox 5"/>
          <p:cNvSpPr txBox="1">
            <a:spLocks noChangeArrowheads="1"/>
          </p:cNvSpPr>
          <p:nvPr/>
        </p:nvSpPr>
        <p:spPr bwMode="auto">
          <a:xfrm>
            <a:off x="473075" y="1219200"/>
            <a:ext cx="83058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buFont typeface="Consolas" charset="0"/>
              <a:buAutoNum type="arabicPeriod"/>
            </a:pPr>
            <a:r>
              <a:rPr lang="en-US" b="1" dirty="0" smtClean="0">
                <a:solidFill>
                  <a:schemeClr val="bg1"/>
                </a:solidFill>
              </a:rPr>
              <a:t>How does learning take place through group interaction?</a:t>
            </a:r>
            <a:endParaRPr lang="en-US" b="1" dirty="0">
              <a:solidFill>
                <a:schemeClr val="bg1"/>
              </a:solidFill>
            </a:endParaRPr>
          </a:p>
          <a:p>
            <a:pPr eaLnBrk="1" hangingPunct="1">
              <a:buFont typeface="Consolas" charset="0"/>
              <a:buAutoNum type="arabicPeriod"/>
            </a:pPr>
            <a:r>
              <a:rPr lang="en-US" b="1" dirty="0" smtClean="0">
                <a:solidFill>
                  <a:schemeClr val="bg1"/>
                </a:solidFill>
              </a:rPr>
              <a:t>What kinds of supports would be helpful?</a:t>
            </a:r>
          </a:p>
          <a:p>
            <a:pPr eaLnBrk="1" hangingPunct="1">
              <a:buFont typeface="Consolas" charset="0"/>
              <a:buAutoNum type="arabicPeriod"/>
            </a:pPr>
            <a:r>
              <a:rPr lang="en-US" b="1" dirty="0" smtClean="0">
                <a:solidFill>
                  <a:schemeClr val="bg1"/>
                </a:solidFill>
              </a:rPr>
              <a:t>Which of these can be automated with current or near-term software technologies</a:t>
            </a:r>
          </a:p>
          <a:p>
            <a:pPr lvl="1" eaLnBrk="1" hangingPunct="1">
              <a:buFont typeface="Consolas" charset="0"/>
              <a:buAutoNum type="arabicPeriod"/>
            </a:pPr>
            <a:r>
              <a:rPr lang="en-US" b="1" dirty="0">
                <a:solidFill>
                  <a:schemeClr val="bg1"/>
                </a:solidFill>
              </a:rPr>
              <a:t> </a:t>
            </a:r>
            <a:r>
              <a:rPr lang="en-US" b="1" dirty="0" smtClean="0">
                <a:solidFill>
                  <a:schemeClr val="bg1"/>
                </a:solidFill>
              </a:rPr>
              <a:t>E.g., with realistic Natural Language Processing</a:t>
            </a:r>
          </a:p>
          <a:p>
            <a:pPr lvl="1" eaLnBrk="1" hangingPunct="1">
              <a:buFont typeface="Consolas" charset="0"/>
              <a:buAutoNum type="arabicPeriod"/>
            </a:pPr>
            <a:r>
              <a:rPr lang="en-US" b="1" dirty="0">
                <a:solidFill>
                  <a:schemeClr val="bg1"/>
                </a:solidFill>
              </a:rPr>
              <a:t> </a:t>
            </a:r>
            <a:r>
              <a:rPr lang="en-US" b="1" dirty="0" smtClean="0">
                <a:solidFill>
                  <a:schemeClr val="bg1"/>
                </a:solidFill>
              </a:rPr>
              <a:t>Not “in principle possible” “next-10-year” visions</a:t>
            </a:r>
          </a:p>
          <a:p>
            <a:pPr eaLnBrk="1" hangingPunct="1">
              <a:buFont typeface="Consolas" charset="0"/>
              <a:buAutoNum type="arabicPeriod"/>
            </a:pPr>
            <a:r>
              <a:rPr lang="en-US" b="1" dirty="0" smtClean="0">
                <a:solidFill>
                  <a:schemeClr val="bg1"/>
                </a:solidFill>
              </a:rPr>
              <a:t>What interface genre would be appropriate</a:t>
            </a:r>
          </a:p>
          <a:p>
            <a:pPr lvl="1" eaLnBrk="1" hangingPunct="1">
              <a:buFont typeface="Consolas" charset="0"/>
              <a:buAutoNum type="arabicPeriod"/>
            </a:pPr>
            <a:r>
              <a:rPr lang="en-US" b="1" dirty="0" smtClean="0">
                <a:solidFill>
                  <a:schemeClr val="bg1"/>
                </a:solidFill>
              </a:rPr>
              <a:t> physical robot, screen avatar, help system, scripted phases, hints provider, ….</a:t>
            </a:r>
          </a:p>
          <a:p>
            <a:pPr eaLnBrk="1" hangingPunct="1">
              <a:buFont typeface="Consolas" charset="0"/>
              <a:buAutoNum type="arabicPeriod"/>
            </a:pPr>
            <a:r>
              <a:rPr lang="en-US" b="1" dirty="0" smtClean="0">
                <a:solidFill>
                  <a:schemeClr val="bg1"/>
                </a:solidFill>
              </a:rPr>
              <a:t>Empirical evidence base</a:t>
            </a:r>
          </a:p>
          <a:p>
            <a:pPr eaLnBrk="1" hangingPunct="1">
              <a:buFont typeface="Consolas" charset="0"/>
              <a:buAutoNum type="arabicPeriod"/>
            </a:pPr>
            <a:endParaRPr lang="en-US" b="1" dirty="0">
              <a:solidFill>
                <a:schemeClr val="bg1"/>
              </a:solidFill>
            </a:endParaRPr>
          </a:p>
        </p:txBody>
      </p:sp>
    </p:spTree>
  </p:cSld>
  <p:clrMapOvr>
    <a:masterClrMapping/>
  </p:clrMapOvr>
  <p:transition xmlns:p14="http://schemas.microsoft.com/office/powerpoint/2010/main" spd="slow" advTm="35259">
    <p:push/>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F1A4B4F6-B177-0845-BEF1-22A9225EF4EF}" type="slidenum">
              <a:rPr lang="en-US" sz="1800">
                <a:solidFill>
                  <a:srgbClr val="0D5A50"/>
                </a:solidFill>
                <a:latin typeface="Corbel" charset="0"/>
              </a:rPr>
              <a:pPr eaLnBrk="1" hangingPunct="1"/>
              <a:t>6</a:t>
            </a:fld>
            <a:endParaRPr lang="en-US" sz="1800">
              <a:solidFill>
                <a:srgbClr val="0D5A50"/>
              </a:solidFill>
              <a:latin typeface="Corbel" charset="0"/>
            </a:endParaRPr>
          </a:p>
        </p:txBody>
      </p:sp>
      <p:sp>
        <p:nvSpPr>
          <p:cNvPr id="31746" name="TextBox 5"/>
          <p:cNvSpPr txBox="1">
            <a:spLocks noChangeArrowheads="1"/>
          </p:cNvSpPr>
          <p:nvPr/>
        </p:nvSpPr>
        <p:spPr bwMode="auto">
          <a:xfrm>
            <a:off x="1592263" y="676275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sz="1800"/>
          </a:p>
        </p:txBody>
      </p:sp>
      <p:sp>
        <p:nvSpPr>
          <p:cNvPr id="31747" name="Title 1"/>
          <p:cNvSpPr txBox="1">
            <a:spLocks/>
          </p:cNvSpPr>
          <p:nvPr/>
        </p:nvSpPr>
        <p:spPr bwMode="auto">
          <a:xfrm>
            <a:off x="457200" y="227013"/>
            <a:ext cx="8180388" cy="1220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defTabSz="914400" eaLnBrk="1" hangingPunct="1"/>
            <a:r>
              <a:rPr lang="en-US" sz="3200" b="1">
                <a:solidFill>
                  <a:srgbClr val="0D5A50"/>
                </a:solidFill>
                <a:latin typeface="Arial Rounded MT Bold" charset="0"/>
              </a:rPr>
              <a:t>The mediation of group cognition through digital interaction in VMT</a:t>
            </a:r>
          </a:p>
        </p:txBody>
      </p:sp>
      <p:sp>
        <p:nvSpPr>
          <p:cNvPr id="8" name="Rounded Rectangle 7"/>
          <p:cNvSpPr/>
          <p:nvPr/>
        </p:nvSpPr>
        <p:spPr>
          <a:xfrm>
            <a:off x="304800" y="1752600"/>
            <a:ext cx="8534400" cy="4495800"/>
          </a:xfrm>
          <a:prstGeom prst="roundRect">
            <a:avLst/>
          </a:prstGeom>
          <a:solidFill>
            <a:srgbClr val="CCFFCC"/>
          </a:solidFill>
          <a:ln>
            <a:solidFill>
              <a:schemeClr val="tx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31749" name="TextBox 5"/>
          <p:cNvSpPr txBox="1">
            <a:spLocks noChangeArrowheads="1"/>
          </p:cNvSpPr>
          <p:nvPr/>
        </p:nvSpPr>
        <p:spPr bwMode="auto">
          <a:xfrm>
            <a:off x="473075" y="1905000"/>
            <a:ext cx="8305800"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buFont typeface="Consolas" charset="0"/>
              <a:buAutoNum type="arabicPeriod"/>
            </a:pPr>
            <a:r>
              <a:rPr lang="en-US" b="1">
                <a:solidFill>
                  <a:schemeClr val="bg1"/>
                </a:solidFill>
              </a:rPr>
              <a:t>Open a digital world with interaction through text, graphics, external representations</a:t>
            </a:r>
          </a:p>
          <a:p>
            <a:pPr eaLnBrk="1" hangingPunct="1">
              <a:buFont typeface="Consolas" charset="0"/>
              <a:buAutoNum type="arabicPeriod"/>
            </a:pPr>
            <a:endParaRPr lang="en-US" b="1">
              <a:solidFill>
                <a:schemeClr val="bg1"/>
              </a:solidFill>
            </a:endParaRPr>
          </a:p>
          <a:p>
            <a:pPr eaLnBrk="1" hangingPunct="1">
              <a:buFont typeface="Consolas" charset="0"/>
              <a:buAutoNum type="arabicPeriod"/>
            </a:pPr>
            <a:r>
              <a:rPr lang="en-US" b="1">
                <a:solidFill>
                  <a:schemeClr val="bg1"/>
                </a:solidFill>
              </a:rPr>
              <a:t>Co-construct, maintain, repair a joint problem space by building on each other’s proposals &amp; questions</a:t>
            </a:r>
          </a:p>
          <a:p>
            <a:pPr eaLnBrk="1" hangingPunct="1">
              <a:buFont typeface="Consolas" charset="0"/>
              <a:buAutoNum type="arabicPeriod"/>
            </a:pPr>
            <a:endParaRPr lang="en-US" b="1">
              <a:solidFill>
                <a:schemeClr val="bg1"/>
              </a:solidFill>
            </a:endParaRPr>
          </a:p>
          <a:p>
            <a:pPr eaLnBrk="1" hangingPunct="1">
              <a:buFont typeface="Consolas" charset="0"/>
              <a:buAutoNum type="arabicPeriod"/>
            </a:pPr>
            <a:r>
              <a:rPr lang="en-US" b="1">
                <a:solidFill>
                  <a:schemeClr val="bg1"/>
                </a:solidFill>
              </a:rPr>
              <a:t>Share the world and co-attend to objects in it by dialog, pointing, questioning, visually sharing</a:t>
            </a:r>
          </a:p>
          <a:p>
            <a:pPr eaLnBrk="1" hangingPunct="1">
              <a:buFont typeface="Consolas" charset="0"/>
              <a:buAutoNum type="arabicPeriod"/>
            </a:pPr>
            <a:endParaRPr lang="en-US" b="1">
              <a:solidFill>
                <a:schemeClr val="bg1"/>
              </a:solidFill>
            </a:endParaRPr>
          </a:p>
          <a:p>
            <a:pPr eaLnBrk="1" hangingPunct="1">
              <a:buFont typeface="Consolas" charset="0"/>
              <a:buAutoNum type="arabicPeriod"/>
            </a:pPr>
            <a:r>
              <a:rPr lang="en-US" b="1">
                <a:solidFill>
                  <a:schemeClr val="bg1"/>
                </a:solidFill>
              </a:rPr>
              <a:t>Accomplish multi-step problem solving at the group unit of analysis (interaction among group members)</a:t>
            </a:r>
          </a:p>
        </p:txBody>
      </p:sp>
    </p:spTree>
    <p:extLst>
      <p:ext uri="{BB962C8B-B14F-4D97-AF65-F5344CB8AC3E}">
        <p14:creationId xmlns:p14="http://schemas.microsoft.com/office/powerpoint/2010/main" val="3700417339"/>
      </p:ext>
    </p:extLst>
  </p:cSld>
  <p:clrMapOvr>
    <a:masterClrMapping/>
  </p:clrMapOvr>
  <p:transition xmlns:p14="http://schemas.microsoft.com/office/powerpoint/2010/main" spd="slow" advTm="35259">
    <p:push/>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0503F0D-9E20-BD4D-948A-EF9364EAEB2A}" type="slidenum">
              <a:rPr lang="en-US" sz="1800">
                <a:solidFill>
                  <a:srgbClr val="0D5A50"/>
                </a:solidFill>
                <a:latin typeface="Corbel" charset="0"/>
              </a:rPr>
              <a:pPr eaLnBrk="1" hangingPunct="1"/>
              <a:t>7</a:t>
            </a:fld>
            <a:endParaRPr lang="en-US" sz="1800">
              <a:solidFill>
                <a:srgbClr val="0D5A50"/>
              </a:solidFill>
              <a:latin typeface="Corbel" charset="0"/>
            </a:endParaRPr>
          </a:p>
        </p:txBody>
      </p:sp>
      <p:pic>
        <p:nvPicPr>
          <p:cNvPr id="33795"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2900363"/>
            <a:ext cx="5762625" cy="381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ounded Rectangle 8"/>
          <p:cNvSpPr/>
          <p:nvPr/>
        </p:nvSpPr>
        <p:spPr>
          <a:xfrm>
            <a:off x="908371" y="135966"/>
            <a:ext cx="7495309" cy="2607234"/>
          </a:xfrm>
          <a:prstGeom prst="roundRect">
            <a:avLst/>
          </a:prstGeom>
          <a:solidFill>
            <a:schemeClr val="accent1"/>
          </a:solidFill>
          <a:ln>
            <a:solidFill>
              <a:schemeClr val="tx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p>
        </p:txBody>
      </p:sp>
      <p:sp>
        <p:nvSpPr>
          <p:cNvPr id="10" name="TextBox 5"/>
          <p:cNvSpPr txBox="1">
            <a:spLocks noChangeArrowheads="1"/>
          </p:cNvSpPr>
          <p:nvPr/>
        </p:nvSpPr>
        <p:spPr bwMode="auto">
          <a:xfrm>
            <a:off x="1082451" y="304800"/>
            <a:ext cx="7295829" cy="2308324"/>
          </a:xfrm>
          <a:prstGeom prst="rect">
            <a:avLst/>
          </a:prstGeom>
          <a:noFill/>
          <a:ln w="9525">
            <a:noFill/>
            <a:miter lim="800000"/>
            <a:headEnd/>
            <a:tailEnd/>
          </a:ln>
        </p:spPr>
        <p:txBody>
          <a:bodyPr>
            <a:spAutoFit/>
          </a:bodyPr>
          <a:lstStyle/>
          <a:p>
            <a:pPr>
              <a:defRPr/>
            </a:pPr>
            <a:r>
              <a:rPr lang="en-US" b="1" i="1" dirty="0">
                <a:solidFill>
                  <a:schemeClr val="bg1"/>
                </a:solidFill>
                <a:effectLst>
                  <a:glow rad="228600">
                    <a:schemeClr val="accent1">
                      <a:satMod val="175000"/>
                      <a:alpha val="40000"/>
                    </a:schemeClr>
                  </a:glow>
                </a:effectLst>
                <a:latin typeface="Arial" pitchFamily="-111" charset="0"/>
                <a:ea typeface="ＭＳ Ｐゴシック" pitchFamily="-111" charset="-128"/>
                <a:cs typeface="ＭＳ Ｐゴシック" pitchFamily="-111" charset="-128"/>
              </a:rPr>
              <a:t>The question for today</a:t>
            </a:r>
            <a:r>
              <a:rPr lang="en-US" b="1" dirty="0">
                <a:solidFill>
                  <a:schemeClr val="bg1"/>
                </a:solidFill>
                <a:effectLst>
                  <a:glow rad="228600">
                    <a:schemeClr val="accent1">
                      <a:satMod val="175000"/>
                      <a:alpha val="40000"/>
                    </a:schemeClr>
                  </a:glow>
                </a:effectLst>
                <a:latin typeface="Arial" pitchFamily="-111" charset="0"/>
                <a:ea typeface="ＭＳ Ｐゴシック" pitchFamily="-111" charset="-128"/>
                <a:cs typeface="ＭＳ Ｐゴシック" pitchFamily="-111" charset="-128"/>
              </a:rPr>
              <a:t>:</a:t>
            </a:r>
          </a:p>
          <a:p>
            <a:pPr>
              <a:defRPr/>
            </a:pPr>
            <a:r>
              <a:rPr lang="en-US" b="1" dirty="0">
                <a:solidFill>
                  <a:schemeClr val="bg1"/>
                </a:solidFill>
                <a:effectLst>
                  <a:glow rad="228600">
                    <a:schemeClr val="accent1">
                      <a:satMod val="175000"/>
                      <a:alpha val="40000"/>
                    </a:schemeClr>
                  </a:glow>
                </a:effectLst>
                <a:latin typeface="Arial" pitchFamily="-111" charset="0"/>
                <a:ea typeface="ＭＳ Ｐゴシック" pitchFamily="-111" charset="-128"/>
                <a:cs typeface="ＭＳ Ｐゴシック" pitchFamily="-111" charset="-128"/>
              </a:rPr>
              <a:t>What kinds of </a:t>
            </a:r>
            <a:r>
              <a:rPr lang="en-US" b="1" dirty="0" smtClean="0">
                <a:solidFill>
                  <a:schemeClr val="bg1"/>
                </a:solidFill>
                <a:effectLst>
                  <a:glow rad="228600">
                    <a:schemeClr val="accent1">
                      <a:satMod val="175000"/>
                      <a:alpha val="40000"/>
                    </a:schemeClr>
                  </a:glow>
                </a:effectLst>
                <a:latin typeface="Arial" pitchFamily="-111" charset="0"/>
                <a:ea typeface="ＭＳ Ｐゴシック" pitchFamily="-111" charset="-128"/>
                <a:cs typeface="ＭＳ Ｐゴシック" pitchFamily="-111" charset="-128"/>
              </a:rPr>
              <a:t>computer support and </a:t>
            </a:r>
            <a:endParaRPr lang="en-US" b="1" dirty="0">
              <a:solidFill>
                <a:schemeClr val="bg1"/>
              </a:solidFill>
              <a:effectLst>
                <a:glow rad="228600">
                  <a:schemeClr val="accent1">
                    <a:satMod val="175000"/>
                    <a:alpha val="40000"/>
                  </a:schemeClr>
                </a:glow>
              </a:effectLst>
              <a:latin typeface="Arial" pitchFamily="-111" charset="0"/>
              <a:ea typeface="ＭＳ Ｐゴシック" pitchFamily="-111" charset="-128"/>
              <a:cs typeface="ＭＳ Ｐゴシック" pitchFamily="-111" charset="-128"/>
            </a:endParaRPr>
          </a:p>
          <a:p>
            <a:pPr>
              <a:defRPr/>
            </a:pPr>
            <a:r>
              <a:rPr lang="en-US" b="1" dirty="0">
                <a:solidFill>
                  <a:schemeClr val="bg1"/>
                </a:solidFill>
                <a:effectLst>
                  <a:glow rad="228600">
                    <a:schemeClr val="accent1">
                      <a:satMod val="175000"/>
                      <a:alpha val="40000"/>
                    </a:schemeClr>
                  </a:glow>
                </a:effectLst>
                <a:latin typeface="Arial" pitchFamily="-111" charset="0"/>
                <a:ea typeface="ＭＳ Ｐゴシック" pitchFamily="-111" charset="-128"/>
                <a:cs typeface="ＭＳ Ｐゴシック" pitchFamily="-111" charset="-128"/>
              </a:rPr>
              <a:t>other scaffolds could effectively support digitally-present, collaboratively co-constructive, </a:t>
            </a:r>
          </a:p>
          <a:p>
            <a:pPr>
              <a:defRPr/>
            </a:pPr>
            <a:r>
              <a:rPr lang="en-US" b="1" dirty="0">
                <a:solidFill>
                  <a:schemeClr val="bg1"/>
                </a:solidFill>
                <a:effectLst>
                  <a:glow rad="228600">
                    <a:schemeClr val="accent1">
                      <a:satMod val="175000"/>
                      <a:alpha val="40000"/>
                    </a:schemeClr>
                  </a:glow>
                </a:effectLst>
                <a:latin typeface="Arial" pitchFamily="-111" charset="0"/>
                <a:ea typeface="ＭＳ Ｐゴシック" pitchFamily="-111" charset="-128"/>
                <a:cs typeface="ＭＳ Ｐゴシック" pitchFamily="-111" charset="-128"/>
              </a:rPr>
              <a:t>shared-world, group-cognitive </a:t>
            </a:r>
          </a:p>
          <a:p>
            <a:pPr>
              <a:defRPr/>
            </a:pPr>
            <a:r>
              <a:rPr lang="en-US" b="1" dirty="0" smtClean="0">
                <a:solidFill>
                  <a:schemeClr val="bg1"/>
                </a:solidFill>
                <a:effectLst>
                  <a:glow rad="228600">
                    <a:schemeClr val="accent1">
                      <a:satMod val="175000"/>
                      <a:alpha val="40000"/>
                    </a:schemeClr>
                  </a:glow>
                </a:effectLst>
                <a:latin typeface="Arial" pitchFamily="-111" charset="0"/>
                <a:ea typeface="ＭＳ Ｐゴシック" pitchFamily="-111" charset="-128"/>
                <a:cs typeface="ＭＳ Ｐゴシック" pitchFamily="-111" charset="-128"/>
              </a:rPr>
              <a:t>learning?</a:t>
            </a:r>
            <a:endParaRPr lang="en-US" b="1" dirty="0">
              <a:solidFill>
                <a:schemeClr val="bg1"/>
              </a:solidFill>
              <a:effectLst>
                <a:glow rad="228600">
                  <a:schemeClr val="accent1">
                    <a:satMod val="175000"/>
                    <a:alpha val="40000"/>
                  </a:schemeClr>
                </a:glow>
              </a:effectLst>
              <a:latin typeface="Arial" pitchFamily="-111" charset="0"/>
              <a:ea typeface="ＭＳ Ｐゴシック" pitchFamily="-111" charset="-128"/>
              <a:cs typeface="ＭＳ Ｐゴシック" pitchFamily="-111" charset="-128"/>
            </a:endParaRPr>
          </a:p>
        </p:txBody>
      </p:sp>
    </p:spTree>
  </p:cSld>
  <p:clrMapOvr>
    <a:masterClrMapping/>
  </p:clrMapOvr>
  <p:transition xmlns:p14="http://schemas.microsoft.com/office/powerpoint/2010/main" spd="slow" advTm="40008">
    <p:push/>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93E66ED-E4ED-0042-873D-D07AD5D01B22}" type="slidenum">
              <a:rPr lang="en-US" sz="1800">
                <a:solidFill>
                  <a:srgbClr val="0D5A50"/>
                </a:solidFill>
                <a:latin typeface="Corbel" charset="0"/>
              </a:rPr>
              <a:pPr eaLnBrk="1" hangingPunct="1"/>
              <a:t>8</a:t>
            </a:fld>
            <a:endParaRPr lang="en-US" sz="1800">
              <a:solidFill>
                <a:srgbClr val="0D5A50"/>
              </a:solidFill>
              <a:latin typeface="Corbel" charset="0"/>
            </a:endParaRPr>
          </a:p>
        </p:txBody>
      </p:sp>
      <p:sp>
        <p:nvSpPr>
          <p:cNvPr id="39938" name="TextBox 5"/>
          <p:cNvSpPr txBox="1">
            <a:spLocks noChangeArrowheads="1"/>
          </p:cNvSpPr>
          <p:nvPr/>
        </p:nvSpPr>
        <p:spPr bwMode="auto">
          <a:xfrm>
            <a:off x="1592263" y="676275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sz="1800"/>
          </a:p>
        </p:txBody>
      </p:sp>
      <p:sp>
        <p:nvSpPr>
          <p:cNvPr id="39939" name="Title 1"/>
          <p:cNvSpPr txBox="1">
            <a:spLocks/>
          </p:cNvSpPr>
          <p:nvPr/>
        </p:nvSpPr>
        <p:spPr bwMode="auto">
          <a:xfrm>
            <a:off x="180975" y="152400"/>
            <a:ext cx="86582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defTabSz="914400" eaLnBrk="1" hangingPunct="1"/>
            <a:r>
              <a:rPr lang="en-US" sz="3200" b="1" dirty="0" smtClean="0">
                <a:solidFill>
                  <a:srgbClr val="0D5A50"/>
                </a:solidFill>
                <a:latin typeface="Arial Rounded MT Bold" charset="0"/>
              </a:rPr>
              <a:t>Shared world – situated, embedded</a:t>
            </a:r>
            <a:endParaRPr lang="en-US" sz="3200" b="1" dirty="0">
              <a:solidFill>
                <a:srgbClr val="0D5A50"/>
              </a:solidFill>
              <a:latin typeface="Arial Rounded MT Bold" charset="0"/>
            </a:endParaRPr>
          </a:p>
        </p:txBody>
      </p:sp>
      <p:sp>
        <p:nvSpPr>
          <p:cNvPr id="8" name="Rounded Rectangle 7"/>
          <p:cNvSpPr/>
          <p:nvPr/>
        </p:nvSpPr>
        <p:spPr>
          <a:xfrm>
            <a:off x="609600" y="990600"/>
            <a:ext cx="8229600" cy="5383213"/>
          </a:xfrm>
          <a:prstGeom prst="roundRect">
            <a:avLst/>
          </a:prstGeom>
          <a:solidFill>
            <a:srgbClr val="CCFFCC"/>
          </a:solidFill>
          <a:ln>
            <a:solidFill>
              <a:schemeClr val="tx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39941" name="TextBox 5"/>
          <p:cNvSpPr txBox="1">
            <a:spLocks noChangeArrowheads="1"/>
          </p:cNvSpPr>
          <p:nvPr/>
        </p:nvSpPr>
        <p:spPr bwMode="auto">
          <a:xfrm>
            <a:off x="990600" y="1284288"/>
            <a:ext cx="7391400" cy="4154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buFont typeface="Arial" charset="0"/>
              <a:buChar char="•"/>
            </a:pPr>
            <a:r>
              <a:rPr lang="en-US" b="1" dirty="0">
                <a:solidFill>
                  <a:schemeClr val="bg1"/>
                </a:solidFill>
              </a:rPr>
              <a:t>Shared understanding involves being-there-together in a shared world, not cognitive convergence of </a:t>
            </a:r>
            <a:r>
              <a:rPr lang="en-US" b="1" dirty="0" smtClean="0">
                <a:solidFill>
                  <a:schemeClr val="bg1"/>
                </a:solidFill>
              </a:rPr>
              <a:t>beliefs, explicit propositions</a:t>
            </a:r>
            <a:endParaRPr lang="en-US" b="1" dirty="0">
              <a:solidFill>
                <a:schemeClr val="bg1"/>
              </a:solidFill>
            </a:endParaRPr>
          </a:p>
          <a:p>
            <a:pPr eaLnBrk="1" hangingPunct="1">
              <a:buFont typeface="Arial" charset="0"/>
              <a:buChar char="•"/>
            </a:pPr>
            <a:endParaRPr lang="en-US" b="1" dirty="0">
              <a:solidFill>
                <a:schemeClr val="bg1"/>
              </a:solidFill>
            </a:endParaRPr>
          </a:p>
          <a:p>
            <a:pPr eaLnBrk="1" hangingPunct="1">
              <a:buFont typeface="Arial" charset="0"/>
              <a:buChar char="•"/>
            </a:pPr>
            <a:r>
              <a:rPr lang="en-US" b="1" dirty="0">
                <a:solidFill>
                  <a:schemeClr val="bg1"/>
                </a:solidFill>
              </a:rPr>
              <a:t>The group co-constructs the shared world or joint problem space, which can be largely located in the shared </a:t>
            </a:r>
            <a:r>
              <a:rPr lang="en-US" b="1" dirty="0" smtClean="0">
                <a:solidFill>
                  <a:schemeClr val="bg1"/>
                </a:solidFill>
              </a:rPr>
              <a:t>computer space</a:t>
            </a:r>
            <a:endParaRPr lang="en-US" b="1" dirty="0">
              <a:solidFill>
                <a:schemeClr val="bg1"/>
              </a:solidFill>
            </a:endParaRPr>
          </a:p>
          <a:p>
            <a:pPr eaLnBrk="1" hangingPunct="1">
              <a:buFont typeface="Arial" charset="0"/>
              <a:buChar char="•"/>
            </a:pPr>
            <a:endParaRPr lang="en-US" b="1" dirty="0">
              <a:solidFill>
                <a:schemeClr val="bg1"/>
              </a:solidFill>
            </a:endParaRPr>
          </a:p>
          <a:p>
            <a:pPr eaLnBrk="1" hangingPunct="1">
              <a:buFont typeface="Arial" charset="0"/>
              <a:buChar char="•"/>
            </a:pPr>
            <a:r>
              <a:rPr lang="en-US" b="1" dirty="0">
                <a:solidFill>
                  <a:schemeClr val="bg1"/>
                </a:solidFill>
              </a:rPr>
              <a:t>The group cares about specific objects of their joint attention and sees them “as” the same (intersubjective intentionality)</a:t>
            </a:r>
          </a:p>
        </p:txBody>
      </p:sp>
    </p:spTree>
  </p:cSld>
  <p:clrMapOvr>
    <a:masterClrMapping/>
  </p:clrMapOvr>
  <p:transition xmlns:p14="http://schemas.microsoft.com/office/powerpoint/2010/main" spd="slow" advTm="9724">
    <p:push/>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DDFE5A6-0C9C-854B-8F3D-A2705C200C0E}" type="slidenum">
              <a:rPr lang="en-US" sz="1800">
                <a:solidFill>
                  <a:srgbClr val="0D5A50"/>
                </a:solidFill>
                <a:latin typeface="Corbel" charset="0"/>
              </a:rPr>
              <a:pPr eaLnBrk="1" hangingPunct="1"/>
              <a:t>9</a:t>
            </a:fld>
            <a:endParaRPr lang="en-US" sz="1800">
              <a:solidFill>
                <a:srgbClr val="0D5A50"/>
              </a:solidFill>
              <a:latin typeface="Corbel" charset="0"/>
            </a:endParaRPr>
          </a:p>
        </p:txBody>
      </p:sp>
      <p:sp>
        <p:nvSpPr>
          <p:cNvPr id="50178" name="TextBox 5"/>
          <p:cNvSpPr txBox="1">
            <a:spLocks noChangeArrowheads="1"/>
          </p:cNvSpPr>
          <p:nvPr/>
        </p:nvSpPr>
        <p:spPr bwMode="auto">
          <a:xfrm>
            <a:off x="1592263" y="676275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sz="1800"/>
          </a:p>
        </p:txBody>
      </p:sp>
      <p:sp>
        <p:nvSpPr>
          <p:cNvPr id="50179" name="Title 1"/>
          <p:cNvSpPr txBox="1">
            <a:spLocks/>
          </p:cNvSpPr>
          <p:nvPr/>
        </p:nvSpPr>
        <p:spPr bwMode="auto">
          <a:xfrm>
            <a:off x="180975" y="152400"/>
            <a:ext cx="88106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defTabSz="914400" eaLnBrk="1" hangingPunct="1"/>
            <a:r>
              <a:rPr lang="en-US" sz="3200" b="1">
                <a:solidFill>
                  <a:srgbClr val="0D5A50"/>
                </a:solidFill>
                <a:latin typeface="Arial Rounded MT Bold" charset="0"/>
              </a:rPr>
              <a:t>The problem of scaffolding group cognition</a:t>
            </a:r>
          </a:p>
        </p:txBody>
      </p:sp>
      <p:sp>
        <p:nvSpPr>
          <p:cNvPr id="8" name="Rounded Rectangle 7"/>
          <p:cNvSpPr/>
          <p:nvPr/>
        </p:nvSpPr>
        <p:spPr>
          <a:xfrm>
            <a:off x="180975" y="990600"/>
            <a:ext cx="8810625" cy="5383213"/>
          </a:xfrm>
          <a:prstGeom prst="roundRect">
            <a:avLst/>
          </a:prstGeom>
          <a:solidFill>
            <a:srgbClr val="CCFFCC"/>
          </a:solidFill>
          <a:ln>
            <a:solidFill>
              <a:schemeClr val="tx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50181" name="TextBox 5"/>
          <p:cNvSpPr txBox="1">
            <a:spLocks noChangeArrowheads="1"/>
          </p:cNvSpPr>
          <p:nvPr/>
        </p:nvSpPr>
        <p:spPr bwMode="auto">
          <a:xfrm>
            <a:off x="180975" y="1004888"/>
            <a:ext cx="8505825" cy="526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buFont typeface="Arial" charset="0"/>
              <a:buChar char="•"/>
            </a:pPr>
            <a:r>
              <a:rPr lang="en-US" b="1">
                <a:solidFill>
                  <a:schemeClr val="bg1"/>
                </a:solidFill>
              </a:rPr>
              <a:t>A primary cognitive need is to maintain focal attention; shared attention for group cognition</a:t>
            </a:r>
          </a:p>
          <a:p>
            <a:pPr eaLnBrk="1" hangingPunct="1">
              <a:buFont typeface="Arial" charset="0"/>
              <a:buChar char="•"/>
            </a:pPr>
            <a:endParaRPr lang="en-US" b="1">
              <a:solidFill>
                <a:schemeClr val="bg1"/>
              </a:solidFill>
            </a:endParaRPr>
          </a:p>
          <a:p>
            <a:pPr eaLnBrk="1" hangingPunct="1">
              <a:buFont typeface="Arial" charset="0"/>
              <a:buChar char="•"/>
            </a:pPr>
            <a:r>
              <a:rPr lang="en-US" b="1">
                <a:solidFill>
                  <a:schemeClr val="bg1"/>
                </a:solidFill>
              </a:rPr>
              <a:t>Agents &amp; other scaffolds can distract attention, raise other issues, interrupt flow of discourse</a:t>
            </a:r>
          </a:p>
          <a:p>
            <a:pPr eaLnBrk="1" hangingPunct="1">
              <a:buFont typeface="Arial" charset="0"/>
              <a:buChar char="•"/>
            </a:pPr>
            <a:endParaRPr lang="en-US" b="1">
              <a:solidFill>
                <a:schemeClr val="bg1"/>
              </a:solidFill>
            </a:endParaRPr>
          </a:p>
          <a:p>
            <a:pPr eaLnBrk="1" hangingPunct="1">
              <a:buFont typeface="Arial" charset="0"/>
              <a:buChar char="•"/>
            </a:pPr>
            <a:r>
              <a:rPr lang="en-US" b="1">
                <a:solidFill>
                  <a:schemeClr val="bg1"/>
                </a:solidFill>
              </a:rPr>
              <a:t>Ambiguous agents can raise false expectations: that agent knows answers, has teacher powers, understands student intentions; they can become the focus of attention</a:t>
            </a:r>
          </a:p>
          <a:p>
            <a:pPr eaLnBrk="1" hangingPunct="1">
              <a:buFont typeface="Arial" charset="0"/>
              <a:buChar char="•"/>
            </a:pPr>
            <a:endParaRPr lang="en-US" b="1">
              <a:solidFill>
                <a:schemeClr val="bg1"/>
              </a:solidFill>
            </a:endParaRPr>
          </a:p>
          <a:p>
            <a:pPr eaLnBrk="1" hangingPunct="1">
              <a:buFont typeface="Arial" charset="0"/>
              <a:buChar char="•"/>
            </a:pPr>
            <a:r>
              <a:rPr lang="en-US" b="1">
                <a:solidFill>
                  <a:schemeClr val="bg1"/>
                </a:solidFill>
              </a:rPr>
              <a:t>Collaboration involves following the lead of the students (individually and as a group); software agents are not good at understanding student thinking</a:t>
            </a:r>
          </a:p>
        </p:txBody>
      </p:sp>
    </p:spTree>
  </p:cSld>
  <p:clrMapOvr>
    <a:masterClrMapping/>
  </p:clrMapOvr>
  <p:transition xmlns:p14="http://schemas.microsoft.com/office/powerpoint/2010/main" spd="slow" advTm="11470">
    <p:push/>
  </p:transition>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0047B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ヒラギノ丸ゴ Pro W4"/>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0047B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0047B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Metro.thmx</Template>
  <TotalTime>18317</TotalTime>
  <Words>2360</Words>
  <Application>Microsoft Macintosh PowerPoint</Application>
  <PresentationFormat>On-screen Show (4:3)</PresentationFormat>
  <Paragraphs>187</Paragraphs>
  <Slides>18</Slides>
  <Notes>18</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18</vt:i4>
      </vt:variant>
    </vt:vector>
  </HeadingPairs>
  <TitlesOfParts>
    <vt:vector size="29" baseType="lpstr">
      <vt:lpstr>Arial</vt:lpstr>
      <vt:lpstr>ＭＳ Ｐゴシック</vt:lpstr>
      <vt:lpstr>Arial Rounded MT Bold</vt:lpstr>
      <vt:lpstr>Times New Roman</vt:lpstr>
      <vt:lpstr>Wingdings</vt:lpstr>
      <vt:lpstr>Wingdings 2</vt:lpstr>
      <vt:lpstr>Wingdings 3</vt:lpstr>
      <vt:lpstr>Calibri</vt:lpstr>
      <vt:lpstr>Corbel</vt:lpstr>
      <vt:lpstr>Consolas</vt:lpstr>
      <vt:lpstr>Metro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Drexel University</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Gerry Stahl</dc:creator>
  <cp:keywords/>
  <dc:description/>
  <cp:lastModifiedBy>Gerry Stahl</cp:lastModifiedBy>
  <cp:revision>276</cp:revision>
  <cp:lastPrinted>2011-09-20T18:31:48Z</cp:lastPrinted>
  <dcterms:created xsi:type="dcterms:W3CDTF">2011-07-06T14:40:18Z</dcterms:created>
  <dcterms:modified xsi:type="dcterms:W3CDTF">2012-07-05T04:44:05Z</dcterms:modified>
  <cp:category/>
</cp:coreProperties>
</file>